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74" r:id="rId2"/>
    <p:sldId id="257" r:id="rId3"/>
    <p:sldId id="287" r:id="rId4"/>
    <p:sldId id="271" r:id="rId5"/>
    <p:sldId id="305" r:id="rId6"/>
    <p:sldId id="306" r:id="rId7"/>
    <p:sldId id="307" r:id="rId8"/>
    <p:sldId id="261" r:id="rId9"/>
    <p:sldId id="276" r:id="rId10"/>
    <p:sldId id="310" r:id="rId11"/>
    <p:sldId id="259" r:id="rId12"/>
    <p:sldId id="311" r:id="rId13"/>
    <p:sldId id="279" r:id="rId14"/>
    <p:sldId id="281" r:id="rId15"/>
    <p:sldId id="282" r:id="rId16"/>
    <p:sldId id="284" r:id="rId17"/>
    <p:sldId id="283" r:id="rId18"/>
    <p:sldId id="260" r:id="rId19"/>
    <p:sldId id="268" r:id="rId20"/>
    <p:sldId id="293" r:id="rId21"/>
    <p:sldId id="291" r:id="rId22"/>
    <p:sldId id="292" r:id="rId23"/>
    <p:sldId id="286" r:id="rId24"/>
    <p:sldId id="289" r:id="rId25"/>
    <p:sldId id="290" r:id="rId26"/>
    <p:sldId id="263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262" r:id="rId35"/>
    <p:sldId id="264" r:id="rId36"/>
    <p:sldId id="308" r:id="rId37"/>
    <p:sldId id="296" r:id="rId38"/>
    <p:sldId id="309" r:id="rId39"/>
    <p:sldId id="273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1pPr>
    <a:lvl2pPr marL="0" marR="0" indent="2286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2pPr>
    <a:lvl3pPr marL="0" marR="0" indent="4572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3pPr>
    <a:lvl4pPr marL="0" marR="0" indent="6858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4pPr>
    <a:lvl5pPr marL="0" marR="0" indent="9144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5pPr>
    <a:lvl6pPr marL="0" marR="0" indent="11430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6pPr>
    <a:lvl7pPr marL="0" marR="0" indent="13716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7pPr>
    <a:lvl8pPr marL="0" marR="0" indent="16002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8pPr>
    <a:lvl9pPr marL="0" marR="0" indent="1828800" algn="ctr" defTabSz="825500" rtl="0" fontAlgn="auto" latinLnBrk="0" hangingPunct="0">
      <a:lnSpc>
        <a:spcPct val="70000"/>
      </a:lnSpc>
      <a:spcBef>
        <a:spcPts val="0"/>
      </a:spcBef>
      <a:spcAft>
        <a:spcPts val="0"/>
      </a:spcAft>
      <a:buClrTx/>
      <a:buSzTx/>
      <a:buFontTx/>
      <a:buNone/>
      <a:tabLst/>
      <a:defRPr kumimoji="0" sz="1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Poppi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2E6"/>
    <a:srgbClr val="FFF781"/>
    <a:srgbClr val="00B0CC"/>
    <a:srgbClr val="FFCBD9"/>
    <a:srgbClr val="F3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Laadita, tabeliruudustik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9" autoAdjust="0"/>
    <p:restoredTop sz="94660"/>
  </p:normalViewPr>
  <p:slideViewPr>
    <p:cSldViewPr>
      <p:cViewPr varScale="1">
        <p:scale>
          <a:sx n="37" d="100"/>
          <a:sy n="37" d="100"/>
        </p:scale>
        <p:origin x="216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i_t__leh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t-EE"/>
  <c:roundedCorners val="0"/>
  <c:style val="2"/>
  <c:chart>
    <c:autoTitleDeleted val="1"/>
    <c:plotArea>
      <c:layout/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Budget 2019</c:v>
                </c:pt>
              </c:strCache>
            </c:strRef>
          </c:tx>
          <c:spPr>
            <a:solidFill>
              <a:srgbClr val="BBE2E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D55-4D3B-ADAB-124085D9A45D}"/>
              </c:ext>
            </c:extLst>
          </c:dPt>
          <c:dPt>
            <c:idx val="1"/>
            <c:bubble3D val="0"/>
            <c:spPr>
              <a:solidFill>
                <a:srgbClr val="FFF78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D55-4D3B-ADAB-124085D9A45D}"/>
              </c:ext>
            </c:extLst>
          </c:dPt>
          <c:dPt>
            <c:idx val="2"/>
            <c:bubble3D val="0"/>
            <c:spPr>
              <a:solidFill>
                <a:srgbClr val="FFCBD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7D55-4D3B-ADAB-124085D9A45D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7D55-4D3B-ADAB-124085D9A45D}"/>
              </c:ext>
            </c:extLst>
          </c:dPt>
          <c:dPt>
            <c:idx val="4"/>
            <c:bubble3D val="0"/>
            <c:spPr>
              <a:solidFill>
                <a:srgbClr val="00B0C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7D55-4D3B-ADAB-124085D9A45D}"/>
              </c:ext>
            </c:extLst>
          </c:dPt>
          <c:dPt>
            <c:idx val="5"/>
            <c:bubble3D val="0"/>
            <c:spPr>
              <a:solidFill>
                <a:srgbClr val="FFFB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7D55-4D3B-ADAB-124085D9A45D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7D55-4D3B-ADAB-124085D9A45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D55-4D3B-ADAB-124085D9A45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D55-4D3B-ADAB-124085D9A45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D55-4D3B-ADAB-124085D9A45D}"/>
                </c:ext>
              </c:extLst>
            </c:dLbl>
            <c:dLbl>
              <c:idx val="3"/>
              <c:layout>
                <c:manualLayout>
                  <c:x val="6.1331307186177138E-2"/>
                  <c:y val="3.99510515725673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D55-4D3B-ADAB-124085D9A45D}"/>
                </c:ext>
              </c:extLst>
            </c:dLbl>
            <c:dLbl>
              <c:idx val="4"/>
              <c:layout>
                <c:manualLayout>
                  <c:x val="5.8037585821898829E-2"/>
                  <c:y val="8.24870985744923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D55-4D3B-ADAB-124085D9A45D}"/>
                </c:ext>
              </c:extLst>
            </c:dLbl>
            <c:dLbl>
              <c:idx val="5"/>
              <c:layout>
                <c:manualLayout>
                  <c:x val="5.2882704827238433E-2"/>
                  <c:y val="0.103821229090205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D55-4D3B-ADAB-124085D9A45D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D55-4D3B-ADAB-124085D9A45D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1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Poppin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57% Education </c:v>
                </c:pt>
                <c:pt idx="1">
                  <c:v>8% Social protection </c:v>
                </c:pt>
                <c:pt idx="2">
                  <c:v>14% Culture, leisure, religion </c:v>
                </c:pt>
                <c:pt idx="3">
                  <c:v>4% Infrastructure </c:v>
                </c:pt>
                <c:pt idx="4">
                  <c:v>6% Environment </c:v>
                </c:pt>
                <c:pt idx="5">
                  <c:v>2% Housing and utulities </c:v>
                </c:pt>
                <c:pt idx="6">
                  <c:v>9% Public services 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57</c:v>
                </c:pt>
                <c:pt idx="1">
                  <c:v>8</c:v>
                </c:pt>
                <c:pt idx="2">
                  <c:v>14</c:v>
                </c:pt>
                <c:pt idx="3">
                  <c:v>4</c:v>
                </c:pt>
                <c:pt idx="4">
                  <c:v>6</c:v>
                </c:pt>
                <c:pt idx="5">
                  <c:v>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D55-4D3B-ADAB-124085D9A45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1626013898735776"/>
          <c:y val="1.391170961511095E-4"/>
          <c:w val="0.38262204742082118"/>
          <c:h val="0.99986088290384889"/>
        </c:manualLayout>
      </c:layout>
      <c:overlay val="0"/>
      <c:txPr>
        <a:bodyPr/>
        <a:lstStyle/>
        <a:p>
          <a:pPr>
            <a:defRPr sz="4400">
              <a:latin typeface="+mj-lt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7450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Poppins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ohan\Downloads\29273587128_07641dd3c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686" b="8921"/>
          <a:stretch/>
        </p:blipFill>
        <p:spPr bwMode="auto">
          <a:xfrm>
            <a:off x="0" y="-69115"/>
            <a:ext cx="24384000" cy="137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7" y="559154"/>
            <a:ext cx="23111246" cy="594289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title" idx="4294967295"/>
          </p:nvPr>
        </p:nvSpPr>
        <p:spPr>
          <a:xfrm>
            <a:off x="0" y="-2203450"/>
            <a:ext cx="24384000" cy="639715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t-EE" sz="13000" dirty="0" smtClean="0">
                <a:solidFill>
                  <a:srgbClr val="00A7B5"/>
                </a:solidFill>
              </a:rPr>
              <a:t>Viljandi 2019</a:t>
            </a:r>
            <a:endParaRPr sz="13000" dirty="0">
              <a:solidFill>
                <a:srgbClr val="00A7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77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2883752" y="7009793"/>
            <a:ext cx="10750825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3000" b="0">
                <a:uFill>
                  <a:solidFill>
                    <a:srgbClr val="000000"/>
                  </a:solidFill>
                </a:uFill>
                <a:latin typeface="SuperGroteskComp"/>
                <a:ea typeface="SuperGroteskComp"/>
                <a:cs typeface="SuperGroteskComp"/>
                <a:sym typeface="SuperGroteskComp"/>
              </a:defRPr>
            </a:lvl1pPr>
          </a:lstStyle>
          <a:p>
            <a:pPr marL="571500" lvl="2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4000" b="0" dirty="0" err="1" smtClean="0">
                <a:cs typeface="Poppins Medium" panose="02000000000000000000" pitchFamily="2" charset="-70"/>
              </a:rPr>
              <a:t>Estonia’s</a:t>
            </a:r>
            <a:r>
              <a:rPr lang="et-EE" sz="4000" dirty="0" smtClean="0">
                <a:cs typeface="Poppins Medium" panose="02000000000000000000" pitchFamily="2" charset="-70"/>
              </a:rPr>
              <a:t> </a:t>
            </a:r>
            <a:r>
              <a:rPr lang="et-EE" sz="4000" b="0" dirty="0" err="1">
                <a:cs typeface="Poppins Medium" panose="02000000000000000000" pitchFamily="2" charset="-70"/>
              </a:rPr>
              <a:t>f</a:t>
            </a:r>
            <a:r>
              <a:rPr lang="et-EE" sz="4000" b="0" dirty="0" err="1" smtClean="0">
                <a:cs typeface="Poppins Medium" panose="02000000000000000000" pitchFamily="2" charset="-70"/>
              </a:rPr>
              <a:t>irst</a:t>
            </a:r>
            <a:r>
              <a:rPr lang="et-EE" sz="4000" b="0" dirty="0" smtClean="0">
                <a:cs typeface="Poppins Medium" panose="02000000000000000000" pitchFamily="2" charset="-70"/>
              </a:rPr>
              <a:t> </a:t>
            </a:r>
            <a:r>
              <a:rPr lang="et-EE" sz="4000" dirty="0" err="1" smtClean="0">
                <a:cs typeface="Poppins Medium" panose="02000000000000000000" pitchFamily="2" charset="-70"/>
              </a:rPr>
              <a:t>state</a:t>
            </a:r>
            <a:r>
              <a:rPr lang="et-EE" sz="4000" dirty="0" smtClean="0">
                <a:cs typeface="Poppins Medium" panose="02000000000000000000" pitchFamily="2" charset="-70"/>
              </a:rPr>
              <a:t> </a:t>
            </a:r>
            <a:r>
              <a:rPr lang="et-EE" sz="4000" dirty="0" err="1" smtClean="0">
                <a:cs typeface="Poppins Medium" panose="02000000000000000000" pitchFamily="2" charset="-70"/>
              </a:rPr>
              <a:t>secondary</a:t>
            </a:r>
            <a:r>
              <a:rPr lang="et-EE" sz="4000" dirty="0" smtClean="0">
                <a:cs typeface="Poppins Medium" panose="02000000000000000000" pitchFamily="2" charset="-70"/>
              </a:rPr>
              <a:t> </a:t>
            </a:r>
            <a:r>
              <a:rPr lang="et-EE" sz="4000" dirty="0" err="1" smtClean="0">
                <a:cs typeface="Poppins Medium" panose="02000000000000000000" pitchFamily="2" charset="-70"/>
              </a:rPr>
              <a:t>school</a:t>
            </a:r>
            <a:endParaRPr lang="et-EE" sz="4000" dirty="0">
              <a:cs typeface="Poppins Medium" panose="02000000000000000000" pitchFamily="2" charset="-70"/>
            </a:endParaRPr>
          </a:p>
          <a:p>
            <a:pPr marL="571500" lvl="2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4000" b="0" dirty="0" smtClean="0">
                <a:cs typeface="Poppins Medium" panose="02000000000000000000" pitchFamily="2" charset="-70"/>
              </a:rPr>
              <a:t>New </a:t>
            </a:r>
            <a:r>
              <a:rPr lang="et-EE" sz="4000" b="0" dirty="0" err="1" smtClean="0">
                <a:cs typeface="Poppins Medium" panose="02000000000000000000" pitchFamily="2" charset="-70"/>
              </a:rPr>
              <a:t>building</a:t>
            </a:r>
            <a:r>
              <a:rPr lang="et-EE" sz="4000" b="0" dirty="0" smtClean="0">
                <a:cs typeface="Poppins Medium" panose="02000000000000000000" pitchFamily="2" charset="-70"/>
              </a:rPr>
              <a:t> </a:t>
            </a:r>
            <a:r>
              <a:rPr lang="et-EE" sz="4000" b="0" dirty="0" err="1" smtClean="0">
                <a:cs typeface="Poppins Medium" panose="02000000000000000000" pitchFamily="2" charset="-70"/>
              </a:rPr>
              <a:t>finished</a:t>
            </a:r>
            <a:r>
              <a:rPr lang="et-EE" sz="4000" b="0" dirty="0" smtClean="0">
                <a:cs typeface="Poppins Medium" panose="02000000000000000000" pitchFamily="2" charset="-70"/>
              </a:rPr>
              <a:t> </a:t>
            </a:r>
            <a:r>
              <a:rPr lang="et-EE" sz="4000" dirty="0">
                <a:cs typeface="Poppins Medium" panose="02000000000000000000" pitchFamily="2" charset="-70"/>
              </a:rPr>
              <a:t>2013</a:t>
            </a:r>
            <a:r>
              <a:rPr lang="et-EE" sz="4000" b="0" dirty="0">
                <a:cs typeface="Poppins Medium" panose="02000000000000000000" pitchFamily="2" charset="-70"/>
              </a:rPr>
              <a:t>. aastal</a:t>
            </a:r>
          </a:p>
          <a:p>
            <a:pPr marL="571500" lvl="2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4000" dirty="0" smtClean="0">
                <a:cs typeface="Poppins Medium" panose="02000000000000000000" pitchFamily="2" charset="-70"/>
              </a:rPr>
              <a:t>558 </a:t>
            </a:r>
            <a:r>
              <a:rPr lang="et-EE" sz="4000" b="0" dirty="0" err="1" smtClean="0">
                <a:cs typeface="Poppins Medium" panose="02000000000000000000" pitchFamily="2" charset="-70"/>
              </a:rPr>
              <a:t>students</a:t>
            </a:r>
            <a:endParaRPr lang="et-EE" sz="4000" b="0" dirty="0">
              <a:cs typeface="Poppins Medium" panose="02000000000000000000" pitchFamily="2" charset="-70"/>
            </a:endParaRPr>
          </a:p>
          <a:p>
            <a:pPr>
              <a:lnSpc>
                <a:spcPct val="200000"/>
              </a:lnSpc>
            </a:pPr>
            <a:endParaRPr dirty="0"/>
          </a:p>
        </p:txBody>
      </p:sp>
      <p:sp>
        <p:nvSpPr>
          <p:cNvPr id="167" name="Shape 167"/>
          <p:cNvSpPr>
            <a:spLocks noGrp="1"/>
          </p:cNvSpPr>
          <p:nvPr>
            <p:ph type="title" idx="4294967295"/>
          </p:nvPr>
        </p:nvSpPr>
        <p:spPr>
          <a:xfrm>
            <a:off x="12696749" y="1948191"/>
            <a:ext cx="10937829" cy="40457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/>
          </a:lstStyle>
          <a:p>
            <a:r>
              <a:rPr lang="et-EE" sz="8800" dirty="0" smtClean="0"/>
              <a:t>Viljandi </a:t>
            </a:r>
            <a:r>
              <a:rPr lang="et-EE" sz="8800" dirty="0" err="1" smtClean="0"/>
              <a:t>Upper</a:t>
            </a:r>
            <a:r>
              <a:rPr lang="et-EE" sz="8800" dirty="0" smtClean="0"/>
              <a:t> </a:t>
            </a:r>
            <a:r>
              <a:rPr lang="et-EE" sz="8800" dirty="0" err="1" smtClean="0"/>
              <a:t>Secondary</a:t>
            </a:r>
            <a:r>
              <a:rPr lang="et-EE" sz="8800" dirty="0" smtClean="0"/>
              <a:t> </a:t>
            </a:r>
            <a:r>
              <a:rPr lang="et-EE" sz="8800" dirty="0" err="1" smtClean="0"/>
              <a:t>School</a:t>
            </a:r>
            <a:endParaRPr sz="8800" dirty="0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8" r="5"/>
          <a:stretch/>
        </p:blipFill>
        <p:spPr>
          <a:xfrm>
            <a:off x="-121368" y="0"/>
            <a:ext cx="11951699" cy="137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648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7" y="559154"/>
            <a:ext cx="23111246" cy="594289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 idx="4294967295"/>
          </p:nvPr>
        </p:nvSpPr>
        <p:spPr>
          <a:xfrm>
            <a:off x="657149" y="3551579"/>
            <a:ext cx="23069702" cy="5148483"/>
          </a:xfrm>
          <a:prstGeom prst="rect">
            <a:avLst/>
          </a:prstGeom>
        </p:spPr>
        <p:txBody>
          <a:bodyPr anchor="b"/>
          <a:lstStyle/>
          <a:p>
            <a:r>
              <a:rPr lang="et-EE" dirty="0" err="1" smtClean="0"/>
              <a:t>Economy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9700" dirty="0" err="1" smtClean="0"/>
              <a:t>Balance</a:t>
            </a:r>
            <a:r>
              <a:rPr lang="et-EE" sz="9700" dirty="0" smtClean="0"/>
              <a:t> of </a:t>
            </a:r>
            <a:r>
              <a:rPr lang="et-EE" sz="9700" dirty="0" err="1" smtClean="0"/>
              <a:t>trade</a:t>
            </a:r>
            <a:r>
              <a:rPr lang="et-EE" sz="9700" dirty="0" smtClean="0"/>
              <a:t> +183 </a:t>
            </a:r>
            <a:r>
              <a:rPr lang="et-EE" sz="9700" dirty="0" smtClean="0"/>
              <a:t>mln €</a:t>
            </a:r>
            <a:endParaRPr lang="en-US" sz="9700" dirty="0"/>
          </a:p>
        </p:txBody>
      </p:sp>
      <p:sp>
        <p:nvSpPr>
          <p:cNvPr id="4" name="TextBox 3"/>
          <p:cNvSpPr txBox="1"/>
          <p:nvPr/>
        </p:nvSpPr>
        <p:spPr>
          <a:xfrm>
            <a:off x="928828" y="12947991"/>
            <a:ext cx="780678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0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Source</a:t>
            </a:r>
            <a:r>
              <a:rPr kumimoji="0" lang="et-EE" sz="20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:</a:t>
            </a:r>
            <a:r>
              <a:rPr kumimoji="0" lang="et-EE" sz="20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 </a:t>
            </a:r>
            <a:r>
              <a:rPr kumimoji="0" lang="et-EE" sz="20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Statistikaamet</a:t>
            </a:r>
            <a:endParaRPr kumimoji="0" lang="en-US" sz="20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1900" y="4665612"/>
            <a:ext cx="7212101" cy="4571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In 2018</a:t>
            </a:r>
          </a:p>
          <a:p>
            <a:pPr algn="l">
              <a:lnSpc>
                <a:spcPct val="150000"/>
              </a:lnSpc>
            </a:pPr>
            <a:r>
              <a:rPr lang="et-EE" sz="44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Imports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200 mln €</a:t>
            </a:r>
          </a:p>
          <a:p>
            <a:pPr algn="l"/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(631 </a:t>
            </a:r>
            <a:r>
              <a:rPr lang="et-EE" sz="44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businesses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)</a:t>
            </a:r>
            <a:endParaRPr lang="et-EE" sz="4400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pPr algn="l"/>
            <a:endParaRPr kumimoji="0" lang="et-EE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  <a:p>
            <a:pPr algn="l">
              <a:lnSpc>
                <a:spcPct val="150000"/>
              </a:lnSpc>
            </a:pPr>
            <a:r>
              <a:rPr lang="et-EE" sz="44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Exports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383 mln €</a:t>
            </a:r>
          </a:p>
          <a:p>
            <a:pPr algn="l"/>
            <a:r>
              <a:rPr lang="et-EE" sz="4400" dirty="0">
                <a:latin typeface="Poppins Light" panose="02000000000000000000" pitchFamily="2" charset="-70"/>
                <a:cs typeface="Poppins Light" panose="02000000000000000000" pitchFamily="2" charset="-70"/>
              </a:rPr>
              <a:t>(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310 </a:t>
            </a:r>
            <a:r>
              <a:rPr lang="et-EE" sz="44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businesses</a:t>
            </a:r>
            <a:r>
              <a:rPr lang="et-EE" sz="44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)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28" y="3238501"/>
            <a:ext cx="15244919" cy="94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3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1600" dirty="0" err="1" smtClean="0"/>
              <a:t>Average</a:t>
            </a:r>
            <a:r>
              <a:rPr lang="et-EE" sz="11600" dirty="0" smtClean="0"/>
              <a:t> </a:t>
            </a:r>
            <a:r>
              <a:rPr lang="et-EE" sz="11600" dirty="0" err="1" smtClean="0"/>
              <a:t>salary</a:t>
            </a:r>
            <a:r>
              <a:rPr lang="et-EE" sz="11600" dirty="0" smtClean="0"/>
              <a:t> </a:t>
            </a:r>
            <a:r>
              <a:rPr lang="et-EE" sz="11600" dirty="0" smtClean="0"/>
              <a:t>1217 </a:t>
            </a:r>
            <a:r>
              <a:rPr lang="et-EE" sz="11600" dirty="0" smtClean="0"/>
              <a:t>euros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8828" y="12947991"/>
            <a:ext cx="859887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II. Q in Viljandi. </a:t>
            </a:r>
            <a:r>
              <a:rPr lang="et-EE" sz="2000" i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Source</a:t>
            </a: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: Statistikaamet</a:t>
            </a:r>
            <a:endParaRPr kumimoji="0" lang="en-US" sz="20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46" y="3619199"/>
            <a:ext cx="14471308" cy="89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10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1600" dirty="0" err="1" smtClean="0"/>
              <a:t>Largest</a:t>
            </a:r>
            <a:r>
              <a:rPr lang="et-EE" sz="11600" dirty="0" smtClean="0"/>
              <a:t> </a:t>
            </a:r>
            <a:r>
              <a:rPr lang="et-EE" sz="11600" dirty="0" err="1" smtClean="0"/>
              <a:t>companies</a:t>
            </a:r>
            <a:endParaRPr lang="en-US" dirty="0"/>
          </a:p>
        </p:txBody>
      </p:sp>
      <p:sp>
        <p:nvSpPr>
          <p:cNvPr id="6" name="Teksti kohatäid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sz="6000" b="1" dirty="0" smtClean="0">
                <a:latin typeface="+mj-lt"/>
              </a:rPr>
              <a:t>AS Viljandi Aken ja Uks</a:t>
            </a:r>
          </a:p>
          <a:p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Produces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windows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and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doors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90% of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products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exported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,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mainly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to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Scandinavia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640+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employees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2018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turnover</a:t>
            </a:r>
            <a:r>
              <a:rPr lang="et-EE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89 700 000€</a:t>
            </a:r>
            <a:endParaRPr lang="en-US" b="1" dirty="0">
              <a:latin typeface="Poppins Light" panose="02000000000000000000" pitchFamily="2" charset="-70"/>
              <a:cs typeface="Poppins Light" panose="02000000000000000000" pitchFamily="2" charset="-70"/>
            </a:endParaRPr>
          </a:p>
        </p:txBody>
      </p:sp>
      <p:pic>
        <p:nvPicPr>
          <p:cNvPr id="10" name="Pildi kohatäide 9"/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5517"/>
          <a:stretch>
            <a:fillRect/>
          </a:stretch>
        </p:blipFill>
        <p:spPr/>
      </p:pic>
      <p:pic>
        <p:nvPicPr>
          <p:cNvPr id="18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98485" y="12830478"/>
            <a:ext cx="358271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0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Source</a:t>
            </a:r>
            <a:r>
              <a:rPr kumimoji="0" lang="et-EE" sz="20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: </a:t>
            </a: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Maksu- ja Tolliamet</a:t>
            </a:r>
            <a:endParaRPr kumimoji="0" lang="et-EE" sz="200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76374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1600" dirty="0" err="1" smtClean="0"/>
              <a:t>Largest</a:t>
            </a:r>
            <a:r>
              <a:rPr lang="et-EE" sz="11600" dirty="0" smtClean="0"/>
              <a:t> </a:t>
            </a:r>
            <a:r>
              <a:rPr lang="et-EE" sz="11600" dirty="0" err="1" smtClean="0"/>
              <a:t>companies</a:t>
            </a:r>
            <a:endParaRPr lang="en-US" dirty="0"/>
          </a:p>
        </p:txBody>
      </p:sp>
      <p:sp>
        <p:nvSpPr>
          <p:cNvPr id="6" name="Teksti kohatäid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sz="6000" b="1" dirty="0" err="1" smtClean="0">
                <a:latin typeface="+mj-lt"/>
              </a:rPr>
              <a:t>Delux</a:t>
            </a:r>
            <a:r>
              <a:rPr lang="et-EE" sz="6000" b="1" dirty="0" smtClean="0">
                <a:latin typeface="+mj-lt"/>
              </a:rPr>
              <a:t> OÜ</a:t>
            </a:r>
          </a:p>
          <a:p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Produces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n-US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quilts</a:t>
            </a:r>
            <a:r>
              <a:rPr lang="en-US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, </a:t>
            </a:r>
            <a:r>
              <a:rPr lang="en-US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pillows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, </a:t>
            </a:r>
            <a:r>
              <a:rPr lang="en-US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continental beds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and</a:t>
            </a:r>
            <a:r>
              <a:rPr lang="en-US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mattresses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99% of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products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exported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to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more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than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30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countries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260+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employees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2018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turnover</a:t>
            </a:r>
            <a:r>
              <a:rPr lang="et-EE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 32 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808 </a:t>
            </a:r>
            <a:r>
              <a:rPr lang="et-EE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717 €</a:t>
            </a:r>
            <a:endParaRPr lang="en-US" b="1" dirty="0">
              <a:latin typeface="Poppins Light" panose="02000000000000000000" pitchFamily="2" charset="-70"/>
              <a:cs typeface="Poppins Light" panose="02000000000000000000" pitchFamily="2" charset="-70"/>
            </a:endParaRPr>
          </a:p>
        </p:txBody>
      </p:sp>
      <p:pic>
        <p:nvPicPr>
          <p:cNvPr id="4" name="Pildi kohatäide 3"/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5517"/>
          <a:stretch>
            <a:fillRect/>
          </a:stretch>
        </p:blipFill>
        <p:spPr/>
      </p:pic>
      <p:pic>
        <p:nvPicPr>
          <p:cNvPr id="18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98485" y="12830478"/>
            <a:ext cx="358271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0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Source</a:t>
            </a:r>
            <a:r>
              <a:rPr kumimoji="0" lang="et-EE" sz="20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: </a:t>
            </a: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Maksu- ja Tolliamet</a:t>
            </a:r>
            <a:endParaRPr kumimoji="0" lang="et-EE" sz="200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473140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1600" dirty="0" err="1" smtClean="0"/>
              <a:t>Largest</a:t>
            </a:r>
            <a:r>
              <a:rPr lang="et-EE" sz="11600" dirty="0" smtClean="0"/>
              <a:t> </a:t>
            </a:r>
            <a:r>
              <a:rPr lang="et-EE" sz="11600" dirty="0" err="1" smtClean="0"/>
              <a:t>companies</a:t>
            </a:r>
            <a:r>
              <a:rPr lang="et-EE" sz="11600" dirty="0" smtClean="0"/>
              <a:t> (2018)</a:t>
            </a:r>
            <a:endParaRPr lang="en-US" dirty="0"/>
          </a:p>
        </p:txBody>
      </p:sp>
      <p:pic>
        <p:nvPicPr>
          <p:cNvPr id="182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13169" y="12830478"/>
            <a:ext cx="370614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t-EE" sz="20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Source</a:t>
            </a:r>
            <a:r>
              <a:rPr kumimoji="0" lang="et-EE" sz="20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: </a:t>
            </a: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Maksu- ja Tolliamet</a:t>
            </a:r>
            <a:endParaRPr lang="et-EE" sz="2000" i="1" dirty="0">
              <a:latin typeface="Poppins Light" panose="02000000000000000000" pitchFamily="2" charset="-70"/>
              <a:cs typeface="Poppins Light" panose="02000000000000000000" pitchFamily="2" charset="-7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3453" y="4208316"/>
            <a:ext cx="11937094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6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By</a:t>
            </a:r>
            <a:r>
              <a:rPr kumimoji="0" lang="et-EE" sz="6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number </a:t>
            </a:r>
            <a:r>
              <a:rPr kumimoji="0" lang="et-EE" sz="6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of</a:t>
            </a:r>
            <a:r>
              <a:rPr kumimoji="0" lang="et-EE" sz="6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6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employees</a:t>
            </a:r>
            <a:endParaRPr kumimoji="0" lang="et-EE" sz="60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t-EE" sz="4000" dirty="0"/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Viljandi Aken ja </a:t>
            </a:r>
            <a:r>
              <a:rPr lang="et-EE" sz="4000" dirty="0">
                <a:latin typeface="Poppins Light" panose="02000000000000000000" pitchFamily="2" charset="-70"/>
                <a:cs typeface="Poppins Light" panose="02000000000000000000" pitchFamily="2" charset="-70"/>
              </a:rPr>
              <a:t>Uks AS 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	633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Viljandi Tarbijate Ühistu 	276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Delux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sz="40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Production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OÜ 		262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Hansa Bussiliinid AS </a:t>
            </a:r>
            <a:r>
              <a:rPr lang="et-EE" sz="4000" dirty="0">
                <a:latin typeface="Poppins Light" panose="02000000000000000000" pitchFamily="2" charset="-70"/>
                <a:cs typeface="Poppins Light" panose="02000000000000000000" pitchFamily="2" charset="-70"/>
              </a:rPr>
              <a:t>	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	243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Toom Tekstiil AS 			243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Cleveron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AS 				175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Mivar-Viva</a:t>
            </a: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	 AS 			166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Kolmeks AS				159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Pesuekspert OÜ			138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t-EE" sz="4000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VMT Tehased AS			129</a:t>
            </a:r>
          </a:p>
        </p:txBody>
      </p:sp>
    </p:spTree>
    <p:extLst>
      <p:ext uri="{BB962C8B-B14F-4D97-AF65-F5344CB8AC3E}">
        <p14:creationId xmlns:p14="http://schemas.microsoft.com/office/powerpoint/2010/main" val="1988556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1600" dirty="0" err="1" smtClean="0"/>
              <a:t>Success</a:t>
            </a:r>
            <a:r>
              <a:rPr lang="et-EE" sz="11600" dirty="0" smtClean="0"/>
              <a:t> </a:t>
            </a:r>
            <a:r>
              <a:rPr lang="et-EE" sz="11600" dirty="0" err="1" smtClean="0"/>
              <a:t>story</a:t>
            </a:r>
            <a:endParaRPr lang="en-US" dirty="0"/>
          </a:p>
        </p:txBody>
      </p:sp>
      <p:sp>
        <p:nvSpPr>
          <p:cNvPr id="6" name="Teksti kohatäid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sz="6000" b="1" dirty="0" err="1" smtClean="0">
                <a:latin typeface="+mj-lt"/>
              </a:rPr>
              <a:t>Cleveron</a:t>
            </a:r>
            <a:r>
              <a:rPr lang="et-EE" sz="6000" b="1" dirty="0" smtClean="0">
                <a:latin typeface="+mj-lt"/>
              </a:rPr>
              <a:t> AS</a:t>
            </a:r>
          </a:p>
          <a:p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Produces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and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develops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hi-tech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parcel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delivery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machines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Active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in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8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countries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including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the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 US and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Brazil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175+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employees</a:t>
            </a:r>
            <a:endParaRPr lang="et-EE" b="1" dirty="0" smtClean="0">
              <a:latin typeface="Poppins Light" panose="02000000000000000000" pitchFamily="2" charset="-70"/>
              <a:cs typeface="Poppins Light" panose="02000000000000000000" pitchFamily="2" charset="-70"/>
            </a:endParaRPr>
          </a:p>
          <a:p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2018 </a:t>
            </a:r>
            <a:r>
              <a:rPr lang="et-EE" b="1" dirty="0" err="1" smtClean="0">
                <a:latin typeface="Poppins Light" panose="02000000000000000000" pitchFamily="2" charset="-70"/>
                <a:cs typeface="Poppins Light" panose="02000000000000000000" pitchFamily="2" charset="-70"/>
              </a:rPr>
              <a:t>turnover</a:t>
            </a:r>
            <a:r>
              <a:rPr lang="et-EE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 </a:t>
            </a:r>
            <a:r>
              <a:rPr lang="et-EE" b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50 615 000 </a:t>
            </a:r>
            <a:r>
              <a:rPr lang="et-EE" b="1" dirty="0">
                <a:latin typeface="Poppins Light" panose="02000000000000000000" pitchFamily="2" charset="-70"/>
                <a:cs typeface="Poppins Light" panose="02000000000000000000" pitchFamily="2" charset="-70"/>
              </a:rPr>
              <a:t>€</a:t>
            </a:r>
            <a:endParaRPr lang="en-US" b="1" dirty="0">
              <a:latin typeface="Poppins Light" panose="02000000000000000000" pitchFamily="2" charset="-70"/>
              <a:cs typeface="Poppins Light" panose="02000000000000000000" pitchFamily="2" charset="-70"/>
            </a:endParaRPr>
          </a:p>
        </p:txBody>
      </p:sp>
      <p:pic>
        <p:nvPicPr>
          <p:cNvPr id="182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ldi kohatäide 13"/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9483"/>
          <a:stretch>
            <a:fillRect/>
          </a:stretch>
        </p:blipFill>
        <p:spPr>
          <a:xfrm>
            <a:off x="11995055" y="3545632"/>
            <a:ext cx="10678289" cy="8784976"/>
          </a:xfrm>
        </p:spPr>
      </p:pic>
      <p:sp>
        <p:nvSpPr>
          <p:cNvPr id="7" name="TextBox 6"/>
          <p:cNvSpPr txBox="1"/>
          <p:nvPr/>
        </p:nvSpPr>
        <p:spPr>
          <a:xfrm>
            <a:off x="398485" y="12830478"/>
            <a:ext cx="358271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0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Source</a:t>
            </a:r>
            <a:r>
              <a:rPr kumimoji="0" lang="et-EE" sz="20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Light" panose="02000000000000000000" pitchFamily="2" charset="-70"/>
                <a:cs typeface="Poppins Light" panose="02000000000000000000" pitchFamily="2" charset="-70"/>
                <a:sym typeface="Poppins"/>
              </a:rPr>
              <a:t>: </a:t>
            </a:r>
            <a:r>
              <a:rPr lang="et-EE" sz="2000" i="1" dirty="0" smtClean="0">
                <a:latin typeface="Poppins Light" panose="02000000000000000000" pitchFamily="2" charset="-70"/>
                <a:cs typeface="Poppins Light" panose="02000000000000000000" pitchFamily="2" charset="-70"/>
              </a:rPr>
              <a:t>Maksu- ja Tolliamet</a:t>
            </a:r>
            <a:endParaRPr kumimoji="0" lang="et-EE" sz="200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Poppins Light" panose="02000000000000000000" pitchFamily="2" charset="-70"/>
              <a:cs typeface="Poppins Light" panose="02000000000000000000" pitchFamily="2" charset="-7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125490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657149" y="5000865"/>
            <a:ext cx="23069702" cy="3714270"/>
          </a:xfrm>
          <a:prstGeom prst="rect">
            <a:avLst/>
          </a:prstGeom>
        </p:spPr>
        <p:txBody>
          <a:bodyPr/>
          <a:lstStyle/>
          <a:p>
            <a:r>
              <a:rPr lang="et-EE" dirty="0" err="1" smtClean="0">
                <a:solidFill>
                  <a:srgbClr val="00B0CC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</a:rPr>
              <a:t>Culture</a:t>
            </a:r>
            <a:endParaRPr dirty="0">
              <a:solidFill>
                <a:srgbClr val="00B0CC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02" y="-1612294"/>
            <a:ext cx="14626996" cy="520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5560202" y="5852658"/>
            <a:ext cx="8369102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3000" b="0">
                <a:uFill>
                  <a:solidFill>
                    <a:srgbClr val="000000"/>
                  </a:solidFill>
                </a:uFill>
                <a:latin typeface="SuperGroteskComp"/>
                <a:ea typeface="SuperGroteskComp"/>
                <a:cs typeface="SuperGroteskComp"/>
                <a:sym typeface="SuperGroteskComp"/>
              </a:defRPr>
            </a:lvl1pPr>
          </a:lstStyle>
          <a:p>
            <a:pPr algn="ctr"/>
            <a:r>
              <a:rPr lang="et-EE" sz="5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In 2018:</a:t>
            </a:r>
          </a:p>
          <a:p>
            <a:pPr algn="ctr">
              <a:lnSpc>
                <a:spcPct val="150000"/>
              </a:lnSpc>
            </a:pPr>
            <a:r>
              <a:rPr lang="et-EE" sz="5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279 </a:t>
            </a:r>
            <a:r>
              <a:rPr lang="et-EE" sz="5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performances</a:t>
            </a:r>
            <a:r>
              <a:rPr lang="et-EE" sz="5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t-EE" sz="54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O</a:t>
            </a:r>
            <a:r>
              <a:rPr lang="et-EE" sz="5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ver</a:t>
            </a:r>
            <a:r>
              <a:rPr lang="et-EE" sz="5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90 000 </a:t>
            </a:r>
            <a:r>
              <a:rPr lang="et-EE" sz="5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visitors</a:t>
            </a:r>
            <a:endParaRPr sz="54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167" name="Shape 167"/>
          <p:cNvSpPr>
            <a:spLocks noGrp="1"/>
          </p:cNvSpPr>
          <p:nvPr>
            <p:ph type="title" idx="4294967295"/>
          </p:nvPr>
        </p:nvSpPr>
        <p:spPr>
          <a:xfrm>
            <a:off x="15573976" y="1775785"/>
            <a:ext cx="8496944" cy="33843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/>
          </a:lstStyle>
          <a:p>
            <a:r>
              <a:rPr lang="et-EE" sz="8800" dirty="0" smtClean="0"/>
              <a:t>Ugala </a:t>
            </a:r>
            <a:r>
              <a:rPr lang="et-EE" sz="8800" dirty="0" err="1" smtClean="0"/>
              <a:t>theatre</a:t>
            </a:r>
            <a:endParaRPr sz="8800" dirty="0"/>
          </a:p>
        </p:txBody>
      </p:sp>
      <p:pic>
        <p:nvPicPr>
          <p:cNvPr id="6146" name="Picture 2" descr="P:\2016\Ugala 2016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r="10363"/>
          <a:stretch/>
        </p:blipFill>
        <p:spPr bwMode="auto">
          <a:xfrm>
            <a:off x="-121368" y="-103162"/>
            <a:ext cx="15259050" cy="138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i kohatäid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t-EE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6th </a:t>
            </a:r>
            <a:r>
              <a:rPr lang="et-EE" sz="66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largest</a:t>
            </a:r>
            <a:r>
              <a:rPr lang="et-EE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66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city</a:t>
            </a:r>
            <a:r>
              <a:rPr lang="et-EE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66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in</a:t>
            </a:r>
            <a:r>
              <a:rPr lang="et-EE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 Estonia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Population </a:t>
            </a:r>
            <a:r>
              <a:rPr lang="et-EE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17 </a:t>
            </a:r>
            <a:r>
              <a:rPr lang="et-EE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45 (01.09.2019</a:t>
            </a:r>
            <a:r>
              <a:rPr lang="et-EE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)</a:t>
            </a:r>
            <a:endParaRPr lang="en-US" sz="6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t-EE" sz="66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Area</a:t>
            </a:r>
            <a:r>
              <a:rPr lang="et-EE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: 14.65 </a:t>
            </a:r>
            <a:r>
              <a:rPr lang="et-EE" sz="66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km²</a:t>
            </a:r>
            <a:endParaRPr lang="et-EE" sz="6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Received</a:t>
            </a:r>
            <a:r>
              <a:rPr lang="et-EE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n-US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town </a:t>
            </a:r>
            <a:r>
              <a:rPr lang="en-US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charter in 1283</a:t>
            </a:r>
            <a:endParaRPr lang="et-EE" sz="6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Member </a:t>
            </a:r>
            <a:r>
              <a:rPr lang="en-US" sz="6600" dirty="0">
                <a:latin typeface="Poppins Medium" panose="02000000000000000000" pitchFamily="2" charset="-70"/>
                <a:cs typeface="Poppins Medium" panose="02000000000000000000" pitchFamily="2" charset="-70"/>
              </a:rPr>
              <a:t>of the Hanseatic League since the 14th </a:t>
            </a:r>
            <a:r>
              <a:rPr lang="en-US" sz="6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century</a:t>
            </a:r>
            <a:endParaRPr lang="en-US" sz="6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5482799" y="6045883"/>
            <a:ext cx="8513118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3000" b="0">
                <a:uFill>
                  <a:solidFill>
                    <a:srgbClr val="000000"/>
                  </a:solidFill>
                </a:uFill>
                <a:latin typeface="SuperGroteskComp"/>
                <a:ea typeface="SuperGroteskComp"/>
                <a:cs typeface="SuperGroteskComp"/>
                <a:sym typeface="SuperGroteskComp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Viljandi Folk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Music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Festival</a:t>
            </a:r>
          </a:p>
          <a:p>
            <a:pPr algn="ctr">
              <a:lnSpc>
                <a:spcPct val="150000"/>
              </a:lnSpc>
            </a:pP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Events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all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year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round</a:t>
            </a:r>
            <a:endParaRPr lang="et-EE" sz="48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algn="ctr">
              <a:lnSpc>
                <a:spcPct val="150000"/>
              </a:lnSpc>
            </a:pP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Education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&amp;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research</a:t>
            </a:r>
            <a:endParaRPr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167" name="Shape 167"/>
          <p:cNvSpPr>
            <a:spLocks noGrp="1"/>
          </p:cNvSpPr>
          <p:nvPr>
            <p:ph type="title" idx="4294967295"/>
          </p:nvPr>
        </p:nvSpPr>
        <p:spPr>
          <a:xfrm>
            <a:off x="15498973" y="593304"/>
            <a:ext cx="8496944" cy="33843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/>
          </a:lstStyle>
          <a:p>
            <a:pPr algn="ctr"/>
            <a:r>
              <a:rPr lang="et-EE" sz="6600" dirty="0" smtClean="0"/>
              <a:t>Estonian </a:t>
            </a:r>
            <a:r>
              <a:rPr lang="et-EE" sz="6600" dirty="0" err="1" smtClean="0"/>
              <a:t>Traditional</a:t>
            </a:r>
            <a:r>
              <a:rPr lang="et-EE" sz="6600" dirty="0" smtClean="0"/>
              <a:t> </a:t>
            </a:r>
            <a:r>
              <a:rPr lang="et-EE" sz="6600" dirty="0" err="1" smtClean="0"/>
              <a:t>Music</a:t>
            </a:r>
            <a:r>
              <a:rPr lang="et-EE" sz="6600" dirty="0" smtClean="0"/>
              <a:t> </a:t>
            </a:r>
            <a:r>
              <a:rPr lang="et-EE" sz="6600" dirty="0" err="1" smtClean="0"/>
              <a:t>Centre</a:t>
            </a:r>
            <a:endParaRPr sz="6600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8" name="Picture 2" descr="C:\Users\johan\Desktop\Ait 2016\foto_silver_tonisson_86_20161019_10824611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r="19700"/>
          <a:stretch/>
        </p:blipFill>
        <p:spPr bwMode="auto">
          <a:xfrm>
            <a:off x="-20167" y="0"/>
            <a:ext cx="15243475" cy="137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0089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5482799" y="5421881"/>
            <a:ext cx="8734538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3000" b="0">
                <a:uFill>
                  <a:solidFill>
                    <a:srgbClr val="000000"/>
                  </a:solidFill>
                </a:uFill>
                <a:latin typeface="SuperGroteskComp"/>
                <a:ea typeface="SuperGroteskComp"/>
                <a:cs typeface="SuperGroteskComp"/>
                <a:sym typeface="SuperGroteskComp"/>
              </a:defRPr>
            </a:lvl1pPr>
          </a:lstStyle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Permanent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exhibition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of Paul Kondas’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works</a:t>
            </a:r>
            <a:endParaRPr lang="et-EE"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685800" indent="-6858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Outsider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art</a:t>
            </a:r>
          </a:p>
          <a:p>
            <a:pPr marL="685800" indent="-6858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Art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created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in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carehomes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endParaRPr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167" name="Shape 167"/>
          <p:cNvSpPr>
            <a:spLocks noGrp="1"/>
          </p:cNvSpPr>
          <p:nvPr>
            <p:ph type="title" idx="4294967295"/>
          </p:nvPr>
        </p:nvSpPr>
        <p:spPr>
          <a:xfrm>
            <a:off x="15578408" y="521296"/>
            <a:ext cx="8496944" cy="3384376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/>
          </a:lstStyle>
          <a:p>
            <a:pPr algn="ctr"/>
            <a:r>
              <a:rPr lang="et-EE" sz="8800" dirty="0" smtClean="0"/>
              <a:t>Kondas </a:t>
            </a:r>
            <a:r>
              <a:rPr lang="et-EE" sz="8800" dirty="0" err="1" smtClean="0"/>
              <a:t>Centre</a:t>
            </a:r>
            <a:r>
              <a:rPr lang="et-EE" sz="8800" dirty="0" smtClean="0"/>
              <a:t> </a:t>
            </a:r>
            <a:r>
              <a:rPr lang="et-EE" sz="8800" dirty="0" err="1" smtClean="0"/>
              <a:t>of</a:t>
            </a:r>
            <a:r>
              <a:rPr lang="et-EE" sz="8800" dirty="0" smtClean="0"/>
              <a:t> </a:t>
            </a:r>
            <a:r>
              <a:rPr lang="et-EE" sz="8800" dirty="0" err="1" smtClean="0"/>
              <a:t>Naive</a:t>
            </a:r>
            <a:r>
              <a:rPr lang="et-EE" sz="8800" dirty="0" smtClean="0"/>
              <a:t> Art</a:t>
            </a:r>
            <a:endParaRPr sz="8800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P:\2016\2016-09-17 R. Paul Firnhaberi näituse «Findings» avamine\DSC_92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2" r="28773" b="-1"/>
          <a:stretch/>
        </p:blipFill>
        <p:spPr bwMode="auto">
          <a:xfrm>
            <a:off x="49" y="-203075"/>
            <a:ext cx="15288295" cy="139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869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5482799" y="5445715"/>
            <a:ext cx="8513118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3000" b="0">
                <a:uFill>
                  <a:solidFill>
                    <a:srgbClr val="000000"/>
                  </a:solidFill>
                </a:uFill>
                <a:latin typeface="SuperGroteskComp"/>
                <a:ea typeface="SuperGroteskComp"/>
                <a:cs typeface="SuperGroteskComp"/>
                <a:sym typeface="SuperGroteskComp"/>
              </a:defRPr>
            </a:lvl1pPr>
          </a:lstStyle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Professional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higher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education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, BA and MA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levels</a:t>
            </a:r>
            <a:endParaRPr lang="et-EE"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700+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students</a:t>
            </a:r>
            <a:endParaRPr lang="et-EE"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Lifelong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8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learning</a:t>
            </a:r>
            <a:r>
              <a:rPr lang="et-EE" sz="48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programmes</a:t>
            </a:r>
            <a:endParaRPr sz="48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167" name="Shape 167"/>
          <p:cNvSpPr>
            <a:spLocks noGrp="1"/>
          </p:cNvSpPr>
          <p:nvPr>
            <p:ph type="title" idx="4294967295"/>
          </p:nvPr>
        </p:nvSpPr>
        <p:spPr>
          <a:xfrm>
            <a:off x="15498973" y="593304"/>
            <a:ext cx="8496944" cy="33843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/>
          </a:lstStyle>
          <a:p>
            <a:pPr algn="ctr"/>
            <a:r>
              <a:rPr lang="et-EE" sz="6600" dirty="0" err="1" smtClean="0"/>
              <a:t>University</a:t>
            </a:r>
            <a:r>
              <a:rPr lang="et-EE" sz="6600" dirty="0" smtClean="0"/>
              <a:t> </a:t>
            </a:r>
            <a:r>
              <a:rPr lang="et-EE" sz="6600" dirty="0" err="1" smtClean="0"/>
              <a:t>of</a:t>
            </a:r>
            <a:r>
              <a:rPr lang="et-EE" sz="6600" dirty="0" smtClean="0"/>
              <a:t> Tartu Viljandi </a:t>
            </a:r>
            <a:r>
              <a:rPr lang="et-EE" sz="6600" dirty="0" err="1" smtClean="0"/>
              <a:t>Culture</a:t>
            </a:r>
            <a:r>
              <a:rPr lang="et-EE" sz="6600" dirty="0" smtClean="0"/>
              <a:t> </a:t>
            </a:r>
            <a:r>
              <a:rPr lang="et-EE" sz="6600" dirty="0" err="1" smtClean="0"/>
              <a:t>Academy</a:t>
            </a:r>
            <a:endParaRPr sz="6600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 descr="C:\Users\johan\Downloads\12238206_10153165425347536_6404998374526185819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 r="7203"/>
          <a:stretch/>
        </p:blipFill>
        <p:spPr bwMode="auto">
          <a:xfrm>
            <a:off x="0" y="-35934"/>
            <a:ext cx="15214054" cy="1389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9248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471" y="0"/>
            <a:ext cx="9146529" cy="13723144"/>
          </a:xfrm>
          <a:prstGeom prst="rect">
            <a:avLst/>
          </a:prstGeom>
        </p:spPr>
      </p:pic>
      <p:pic>
        <p:nvPicPr>
          <p:cNvPr id="16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02" y="-1612294"/>
            <a:ext cx="14626996" cy="52057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ealkiri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96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Hanseatic</a:t>
            </a:r>
            <a:r>
              <a:rPr lang="et-EE" sz="9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96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days</a:t>
            </a:r>
            <a:endParaRPr lang="en-US" sz="9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7" name="Teksti kohatäide 6"/>
          <p:cNvSpPr>
            <a:spLocks noGrp="1"/>
          </p:cNvSpPr>
          <p:nvPr>
            <p:ph type="body" sz="quarter" idx="1"/>
          </p:nvPr>
        </p:nvSpPr>
        <p:spPr/>
        <p:txBody>
          <a:bodyPr anchor="ctr">
            <a:norm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/>
              <a:t>7. – 9. </a:t>
            </a:r>
            <a:r>
              <a:rPr lang="et-EE" sz="4800" dirty="0" err="1" smtClean="0"/>
              <a:t>June</a:t>
            </a:r>
            <a:r>
              <a:rPr lang="et-EE" sz="4800" dirty="0" smtClean="0"/>
              <a:t> 2019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Cafe</a:t>
            </a:r>
            <a:r>
              <a:rPr lang="et-EE" sz="4800" dirty="0" smtClean="0"/>
              <a:t> </a:t>
            </a:r>
            <a:r>
              <a:rPr lang="et-EE" sz="4800" dirty="0" err="1" smtClean="0"/>
              <a:t>Night</a:t>
            </a:r>
            <a:endParaRPr lang="et-EE" sz="4800" dirty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County</a:t>
            </a:r>
            <a:r>
              <a:rPr lang="et-EE" sz="4800" dirty="0" smtClean="0"/>
              <a:t> song &amp; </a:t>
            </a:r>
            <a:r>
              <a:rPr lang="et-EE" sz="4800" dirty="0" err="1" smtClean="0"/>
              <a:t>dance</a:t>
            </a:r>
            <a:r>
              <a:rPr lang="et-EE" sz="4800" dirty="0" smtClean="0"/>
              <a:t> festival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Over</a:t>
            </a:r>
            <a:r>
              <a:rPr lang="et-EE" sz="4800" dirty="0" smtClean="0"/>
              <a:t> 300 </a:t>
            </a:r>
            <a:r>
              <a:rPr lang="et-EE" sz="4800" dirty="0" err="1" smtClean="0"/>
              <a:t>vendors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6753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9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Viljandi folk </a:t>
            </a:r>
            <a:r>
              <a:rPr lang="et-EE" sz="96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music</a:t>
            </a:r>
            <a:r>
              <a:rPr lang="et-EE" sz="9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festival</a:t>
            </a:r>
            <a:endParaRPr lang="en-US" sz="9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7" name="Teksti kohatäide 6"/>
          <p:cNvSpPr>
            <a:spLocks noGrp="1"/>
          </p:cNvSpPr>
          <p:nvPr>
            <p:ph type="body" sz="quarter" idx="1"/>
          </p:nvPr>
        </p:nvSpPr>
        <p:spPr/>
        <p:txBody>
          <a:bodyPr anchor="ctr">
            <a:norm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/>
              <a:t>Last </a:t>
            </a:r>
            <a:r>
              <a:rPr lang="et-EE" sz="4800" dirty="0" err="1" smtClean="0"/>
              <a:t>weekend</a:t>
            </a:r>
            <a:r>
              <a:rPr lang="et-EE" sz="4800" dirty="0" smtClean="0"/>
              <a:t> of </a:t>
            </a:r>
            <a:r>
              <a:rPr lang="et-EE" sz="4800" dirty="0" err="1" smtClean="0"/>
              <a:t>July</a:t>
            </a:r>
            <a:endParaRPr lang="et-EE" sz="4800" dirty="0"/>
          </a:p>
          <a:p>
            <a:pPr marL="685800" indent="-685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Internationally</a:t>
            </a:r>
            <a:r>
              <a:rPr lang="et-EE" sz="4800" dirty="0" smtClean="0"/>
              <a:t> </a:t>
            </a:r>
            <a:r>
              <a:rPr lang="et-EE" sz="4800" dirty="0" err="1" smtClean="0"/>
              <a:t>acclaimed</a:t>
            </a:r>
            <a:r>
              <a:rPr lang="et-EE" sz="4800" dirty="0" smtClean="0"/>
              <a:t> festival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/>
              <a:t>30 000+ </a:t>
            </a:r>
            <a:r>
              <a:rPr lang="et-EE" sz="4800" dirty="0" err="1" smtClean="0"/>
              <a:t>visitors</a:t>
            </a:r>
            <a:endParaRPr lang="et-EE" sz="4800" dirty="0"/>
          </a:p>
          <a:p>
            <a:pPr marL="685800" indent="-685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More</a:t>
            </a:r>
            <a:r>
              <a:rPr lang="et-EE" sz="4800" dirty="0" smtClean="0"/>
              <a:t> </a:t>
            </a:r>
            <a:r>
              <a:rPr lang="et-EE" sz="4800" dirty="0" err="1" smtClean="0"/>
              <a:t>than</a:t>
            </a:r>
            <a:r>
              <a:rPr lang="et-EE" sz="4800" dirty="0" smtClean="0"/>
              <a:t> </a:t>
            </a:r>
            <a:r>
              <a:rPr lang="et-EE" sz="4800" dirty="0" err="1" smtClean="0"/>
              <a:t>doubles</a:t>
            </a:r>
            <a:r>
              <a:rPr lang="et-EE" sz="4800" dirty="0" smtClean="0"/>
              <a:t> </a:t>
            </a:r>
            <a:r>
              <a:rPr lang="et-EE" sz="4800" dirty="0" err="1" smtClean="0"/>
              <a:t>Viljandi’s</a:t>
            </a:r>
            <a:r>
              <a:rPr lang="et-EE" sz="4800" dirty="0" smtClean="0"/>
              <a:t> </a:t>
            </a:r>
            <a:r>
              <a:rPr lang="et-EE" sz="4800" dirty="0" err="1" smtClean="0"/>
              <a:t>population</a:t>
            </a:r>
            <a:endParaRPr lang="et-EE" sz="4800" dirty="0" smtClean="0"/>
          </a:p>
        </p:txBody>
      </p:sp>
      <p:pic>
        <p:nvPicPr>
          <p:cNvPr id="2050" name="Picture 2" descr="P:\2016\Folk 2016 - Silver Tõnisson\DSC_02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r="8244"/>
          <a:stretch/>
        </p:blipFill>
        <p:spPr bwMode="auto">
          <a:xfrm>
            <a:off x="13583728" y="0"/>
            <a:ext cx="10800272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071" y="7730794"/>
            <a:ext cx="14645151" cy="61730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9582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9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Town </a:t>
            </a:r>
            <a:r>
              <a:rPr lang="et-EE" sz="96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birthday</a:t>
            </a:r>
            <a:r>
              <a:rPr lang="et-EE" sz="96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96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celebration</a:t>
            </a:r>
            <a:endParaRPr lang="en-US" sz="96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sp>
        <p:nvSpPr>
          <p:cNvPr id="7" name="Teksti kohatäide 6"/>
          <p:cNvSpPr>
            <a:spLocks noGrp="1"/>
          </p:cNvSpPr>
          <p:nvPr>
            <p:ph type="body" sz="quarter" idx="1"/>
          </p:nvPr>
        </p:nvSpPr>
        <p:spPr/>
        <p:txBody>
          <a:bodyPr anchor="ctr">
            <a:norm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/>
              <a:t>In September </a:t>
            </a:r>
            <a:r>
              <a:rPr lang="et-EE" sz="4800" dirty="0" err="1" smtClean="0"/>
              <a:t>every</a:t>
            </a:r>
            <a:r>
              <a:rPr lang="et-EE" sz="4800" dirty="0" smtClean="0"/>
              <a:t> </a:t>
            </a:r>
            <a:r>
              <a:rPr lang="et-EE" sz="4800" dirty="0" err="1" smtClean="0"/>
              <a:t>year</a:t>
            </a:r>
            <a:endParaRPr lang="et-EE" sz="4800" dirty="0" smtClean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err="1" smtClean="0"/>
              <a:t>Community</a:t>
            </a:r>
            <a:r>
              <a:rPr lang="et-EE" sz="4800" dirty="0" smtClean="0"/>
              <a:t> </a:t>
            </a:r>
            <a:r>
              <a:rPr lang="et-EE" sz="4800" dirty="0" err="1" smtClean="0"/>
              <a:t>event</a:t>
            </a:r>
            <a:endParaRPr lang="et-EE" sz="4800" dirty="0" smtClean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4800" dirty="0" smtClean="0"/>
              <a:t>Feeling </a:t>
            </a:r>
            <a:r>
              <a:rPr lang="et-EE" sz="4800" dirty="0" err="1" smtClean="0"/>
              <a:t>proud</a:t>
            </a:r>
            <a:endParaRPr lang="et-EE" sz="4800" dirty="0" smtClean="0"/>
          </a:p>
        </p:txBody>
      </p:sp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071" y="7730794"/>
            <a:ext cx="14645151" cy="617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C:\Users\johan\Downloads\44732644441_6d0b5d363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t="-254" r="22878" b="255"/>
          <a:stretch/>
        </p:blipFill>
        <p:spPr bwMode="auto">
          <a:xfrm>
            <a:off x="13401675" y="-35421"/>
            <a:ext cx="10982325" cy="139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40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2016\2016-09-18 Lossi tänava piknik-hommikusöök\DSC_98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r="16658"/>
          <a:stretch/>
        </p:blipFill>
        <p:spPr bwMode="auto">
          <a:xfrm>
            <a:off x="13799762" y="2994558"/>
            <a:ext cx="9221393" cy="95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1689100" y="3617640"/>
            <a:ext cx="21005800" cy="8828360"/>
          </a:xfrm>
        </p:spPr>
        <p:txBody>
          <a:bodyPr tIns="0" bIns="0">
            <a:normAutofit/>
          </a:bodyPr>
          <a:lstStyle/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Ice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skateing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marathon–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January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Race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around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lake Viljandi – 1st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May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Comedy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festival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Wilkom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-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April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Notafe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–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beginning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of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July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Bash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–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beginning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of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July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Early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>
                <a:latin typeface="Poppins Medium" panose="02000000000000000000" pitchFamily="2" charset="-70"/>
                <a:cs typeface="Poppins Medium" panose="02000000000000000000" pitchFamily="2" charset="-70"/>
              </a:rPr>
              <a:t>M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usic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Festival –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mid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July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Guitar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Festival –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mid</a:t>
            </a:r>
            <a:r>
              <a:rPr lang="et-EE" sz="44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44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Octobre</a:t>
            </a:r>
            <a:endParaRPr lang="et-EE" sz="44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</p:txBody>
      </p:sp>
      <p:pic>
        <p:nvPicPr>
          <p:cNvPr id="8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528" y="-2073606"/>
            <a:ext cx="14645151" cy="617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071" y="7730794"/>
            <a:ext cx="14645151" cy="61730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13900" dirty="0" err="1" smtClean="0"/>
              <a:t>Other</a:t>
            </a:r>
            <a:r>
              <a:rPr lang="et-EE" sz="13900" dirty="0" smtClean="0"/>
              <a:t> major </a:t>
            </a:r>
            <a:r>
              <a:rPr lang="et-EE" sz="13900" dirty="0" err="1" smtClean="0"/>
              <a:t>events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\Downloads\32395571661_5515d2bcf0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12176"/>
          <a:stretch/>
        </p:blipFill>
        <p:spPr bwMode="auto">
          <a:xfrm>
            <a:off x="0" y="-1"/>
            <a:ext cx="24384000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357600" y="1673424"/>
            <a:ext cx="13668806" cy="1352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1600" b="1" i="0" u="none" strike="noStrike" cap="none" spc="0" normalizeH="0" baseline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Sports</a:t>
            </a:r>
            <a:r>
              <a:rPr kumimoji="0" lang="et-EE" sz="116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11600" b="1" i="0" u="none" strike="noStrike" cap="none" spc="0" normalizeH="0" baseline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in</a:t>
            </a:r>
            <a:r>
              <a:rPr kumimoji="0" lang="et-EE" sz="116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Viljandi</a:t>
            </a:r>
            <a:endParaRPr kumimoji="0" lang="en-US" sz="11600" b="1" i="0" u="none" strike="noStrike" cap="none" spc="0" normalizeH="0" baseline="0" dirty="0">
              <a:ln>
                <a:noFill/>
              </a:ln>
              <a:solidFill>
                <a:srgbClr val="FFF781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87918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han\Downloads\32138796160_4802fe6f0f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5" b="2281"/>
          <a:stretch/>
        </p:blipFill>
        <p:spPr bwMode="auto">
          <a:xfrm>
            <a:off x="13320" y="-1"/>
            <a:ext cx="24384000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790939" y="1673424"/>
            <a:ext cx="14802129" cy="1352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16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JK Viljandi Tulevik</a:t>
            </a:r>
          </a:p>
        </p:txBody>
      </p:sp>
    </p:spTree>
    <p:extLst>
      <p:ext uri="{BB962C8B-B14F-4D97-AF65-F5344CB8AC3E}">
        <p14:creationId xmlns:p14="http://schemas.microsoft.com/office/powerpoint/2010/main" val="2103624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han\Downloads\12001056_1185302984817594_236440992938823682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8685"/>
          <a:stretch/>
        </p:blipFill>
        <p:spPr bwMode="auto">
          <a:xfrm>
            <a:off x="-3820" y="1"/>
            <a:ext cx="24383156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726843" y="1673424"/>
            <a:ext cx="8930329" cy="1352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16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Viljandi HC</a:t>
            </a:r>
          </a:p>
        </p:txBody>
      </p:sp>
    </p:spTree>
    <p:extLst>
      <p:ext uri="{BB962C8B-B14F-4D97-AF65-F5344CB8AC3E}">
        <p14:creationId xmlns:p14="http://schemas.microsoft.com/office/powerpoint/2010/main" val="2404756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1689100" y="2321496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t-EE" dirty="0" err="1" smtClean="0"/>
              <a:t>Budget</a:t>
            </a:r>
            <a:endParaRPr lang="en-US" dirty="0"/>
          </a:p>
        </p:txBody>
      </p:sp>
      <p:sp>
        <p:nvSpPr>
          <p:cNvPr id="5" name="Teksti kohatäid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t-EE" sz="80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 algn="ctr">
              <a:buNone/>
            </a:pP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2019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budget</a:t>
            </a:r>
            <a:endParaRPr lang="et-EE" sz="80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 algn="ctr">
              <a:buNone/>
            </a:pP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40,74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million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euros</a:t>
            </a:r>
            <a:endParaRPr lang="en-US" sz="80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94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han\Downloads\32532714335_9d298f6afa_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/>
        </p:blipFill>
        <p:spPr bwMode="auto">
          <a:xfrm>
            <a:off x="0" y="0"/>
            <a:ext cx="24384000" cy="137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044758" y="513107"/>
            <a:ext cx="16294524" cy="3672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16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Grand</a:t>
            </a:r>
            <a:r>
              <a:rPr kumimoji="0" lang="et-EE" sz="11600" b="1" i="0" u="none" strike="noStrike" cap="none" spc="0" normalizeH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11600" b="1" i="0" u="none" strike="noStrike" cap="none" spc="0" normalizeH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race</a:t>
            </a:r>
            <a:r>
              <a:rPr kumimoji="0" lang="et-EE" sz="11600" b="1" i="0" u="none" strike="noStrike" cap="none" spc="0" normalizeH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1600" b="1" i="0" u="none" strike="noStrike" cap="none" spc="0" normalizeH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around</a:t>
            </a:r>
            <a:r>
              <a:rPr kumimoji="0" lang="et-EE" sz="11600" b="1" i="0" u="none" strike="noStrike" cap="none" spc="0" normalizeH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lake Viljandi</a:t>
            </a:r>
            <a:endParaRPr kumimoji="0" lang="et-EE" sz="11600" b="1" i="0" u="none" strike="noStrike" cap="none" spc="0" normalizeH="0" baseline="0" dirty="0" smtClean="0">
              <a:ln>
                <a:noFill/>
              </a:ln>
              <a:solidFill>
                <a:srgbClr val="FFF781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84244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\Desktop\Jääh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0"/>
          <a:stretch/>
        </p:blipFill>
        <p:spPr bwMode="auto">
          <a:xfrm>
            <a:off x="-30052" y="0"/>
            <a:ext cx="24414052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9202417" y="1405659"/>
            <a:ext cx="5979201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t-EE" dirty="0" err="1" smtClean="0">
                <a:solidFill>
                  <a:srgbClr val="FFF781"/>
                </a:solidFill>
              </a:rPr>
              <a:t>Ice</a:t>
            </a:r>
            <a:r>
              <a:rPr lang="et-EE" dirty="0" smtClean="0">
                <a:solidFill>
                  <a:srgbClr val="FFF781"/>
                </a:solidFill>
              </a:rPr>
              <a:t> </a:t>
            </a:r>
            <a:r>
              <a:rPr lang="et-EE" dirty="0" err="1" smtClean="0">
                <a:solidFill>
                  <a:srgbClr val="FFF781"/>
                </a:solidFill>
              </a:rPr>
              <a:t>rink</a:t>
            </a:r>
            <a:endParaRPr kumimoji="0" lang="et-EE" sz="11600" b="1" i="0" u="none" strike="noStrike" cap="none" spc="0" normalizeH="0" baseline="0" dirty="0" smtClean="0">
              <a:ln>
                <a:noFill/>
              </a:ln>
              <a:solidFill>
                <a:srgbClr val="FFF781"/>
              </a:solidFill>
              <a:effectLst/>
              <a:uFillTx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65975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han\Desktop\Sõudeel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4297"/>
          <a:stretch/>
        </p:blipFill>
        <p:spPr bwMode="auto">
          <a:xfrm>
            <a:off x="0" y="10294"/>
            <a:ext cx="24384000" cy="1370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6851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549" y="470889"/>
            <a:ext cx="21307300" cy="127742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286026" y="1405659"/>
            <a:ext cx="9811981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t-EE" dirty="0" err="1" smtClean="0">
                <a:solidFill>
                  <a:srgbClr val="FFF781"/>
                </a:solidFill>
              </a:rPr>
              <a:t>Rowing</a:t>
            </a:r>
            <a:r>
              <a:rPr lang="et-EE" dirty="0" smtClean="0">
                <a:solidFill>
                  <a:srgbClr val="FFF781"/>
                </a:solidFill>
              </a:rPr>
              <a:t> </a:t>
            </a:r>
            <a:r>
              <a:rPr lang="et-EE" dirty="0" err="1" smtClean="0">
                <a:solidFill>
                  <a:srgbClr val="FFF781"/>
                </a:solidFill>
              </a:rPr>
              <a:t>club</a:t>
            </a:r>
            <a:endParaRPr kumimoji="0" lang="et-EE" sz="11600" b="1" i="0" u="none" strike="noStrike" cap="none" spc="0" normalizeH="0" baseline="0" dirty="0" smtClean="0">
              <a:ln>
                <a:noFill/>
              </a:ln>
              <a:solidFill>
                <a:srgbClr val="FFF781"/>
              </a:solidFill>
              <a:effectLst/>
              <a:uFillTx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27404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johan\Downloads\32483098411_9b4ee38509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2" y="7206486"/>
            <a:ext cx="11562370" cy="65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ohan\Downloads\33089492966_5a549935a9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b="-421"/>
          <a:stretch/>
        </p:blipFill>
        <p:spPr bwMode="auto">
          <a:xfrm>
            <a:off x="11543928" y="11460"/>
            <a:ext cx="12867406" cy="7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ohan\Downloads\14692124_1098402916908983_222527363671859313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4" y="-42192"/>
            <a:ext cx="11580812" cy="72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johan\Downloads\462591_394389887341030_1144316997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9"/>
          <a:stretch/>
        </p:blipFill>
        <p:spPr bwMode="auto">
          <a:xfrm>
            <a:off x="11547326" y="7200189"/>
            <a:ext cx="12836674" cy="65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799" y="10664232"/>
            <a:ext cx="9471202" cy="39921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1090" y="8160934"/>
            <a:ext cx="11163312" cy="1050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Skating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FFF781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marathon</a:t>
            </a:r>
            <a:endParaRPr kumimoji="0" lang="en-US" sz="9700" b="1" i="0" u="none" strike="noStrike" cap="none" spc="0" normalizeH="0" baseline="0" dirty="0">
              <a:ln>
                <a:noFill/>
              </a:ln>
              <a:solidFill>
                <a:srgbClr val="FFF781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7762" y="5057799"/>
            <a:ext cx="8309968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9600" b="1" i="0" u="none" strike="noStrike" cap="none" spc="0" normalizeH="0" baseline="0" dirty="0" err="1" smtClean="0">
                <a:ln>
                  <a:noFill/>
                </a:ln>
                <a:solidFill>
                  <a:srgbClr val="00B0CC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Cycling</a:t>
            </a:r>
            <a:r>
              <a:rPr kumimoji="0" lang="et-EE" sz="9600" b="1" i="0" u="none" strike="noStrike" cap="none" spc="0" normalizeH="0" baseline="0" dirty="0" smtClean="0">
                <a:ln>
                  <a:noFill/>
                </a:ln>
                <a:solidFill>
                  <a:srgbClr val="00B0CC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9600" b="1" i="0" u="none" strike="noStrike" cap="none" spc="0" normalizeH="0" baseline="0" dirty="0" err="1" smtClean="0">
                <a:ln>
                  <a:noFill/>
                </a:ln>
                <a:solidFill>
                  <a:srgbClr val="00B0CC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club</a:t>
            </a:r>
            <a:endParaRPr kumimoji="0" lang="en-US" sz="11600" b="1" i="0" u="none" strike="noStrike" cap="none" spc="0" normalizeH="0" baseline="0" dirty="0">
              <a:ln>
                <a:noFill/>
              </a:ln>
              <a:solidFill>
                <a:srgbClr val="00B0CC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14095860" y="8117847"/>
            <a:ext cx="7739619" cy="1237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t-EE" sz="9600" dirty="0" smtClean="0">
                <a:solidFill>
                  <a:srgbClr val="00B0CC"/>
                </a:solidFill>
              </a:rPr>
              <a:t>Tennis </a:t>
            </a:r>
            <a:r>
              <a:rPr lang="et-EE" sz="9600" dirty="0" err="1" smtClean="0">
                <a:solidFill>
                  <a:srgbClr val="00B0CC"/>
                </a:solidFill>
              </a:rPr>
              <a:t>club</a:t>
            </a:r>
            <a:endParaRPr lang="en-US" dirty="0">
              <a:solidFill>
                <a:srgbClr val="00B0CC"/>
              </a:solidFill>
            </a:endParaRPr>
          </a:p>
        </p:txBody>
      </p:sp>
      <p:sp>
        <p:nvSpPr>
          <p:cNvPr id="6" name="Ristkülik 5"/>
          <p:cNvSpPr/>
          <p:nvPr/>
        </p:nvSpPr>
        <p:spPr>
          <a:xfrm>
            <a:off x="13455456" y="5057800"/>
            <a:ext cx="9020419" cy="1237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9600" dirty="0" err="1" smtClean="0">
                <a:solidFill>
                  <a:srgbClr val="FFF781"/>
                </a:solidFill>
              </a:rPr>
              <a:t>Sports</a:t>
            </a:r>
            <a:r>
              <a:rPr lang="et-EE" sz="9600" dirty="0" smtClean="0">
                <a:solidFill>
                  <a:srgbClr val="FFF781"/>
                </a:solidFill>
              </a:rPr>
              <a:t> </a:t>
            </a:r>
            <a:r>
              <a:rPr lang="et-EE" sz="9600" dirty="0" err="1" smtClean="0">
                <a:solidFill>
                  <a:srgbClr val="FFF781"/>
                </a:solidFill>
              </a:rPr>
              <a:t>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12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571924" y="6114976"/>
            <a:ext cx="21240154" cy="1486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et-EE" dirty="0" smtClean="0"/>
              <a:t>Looking </a:t>
            </a:r>
            <a:r>
              <a:rPr lang="et-EE" dirty="0" err="1" smtClean="0"/>
              <a:t>ahead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han\Desktop\Paala k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48" y="3016829"/>
            <a:ext cx="20360303" cy="104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164" y="1018333"/>
            <a:ext cx="24382040" cy="1998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Renovation</a:t>
            </a:r>
            <a:r>
              <a:rPr kumimoji="0" lang="et-EE" sz="8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of</a:t>
            </a:r>
            <a:r>
              <a:rPr kumimoji="0" lang="et-EE" sz="8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Paalalinna</a:t>
            </a:r>
            <a:r>
              <a:rPr kumimoji="0" lang="et-EE" sz="8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school</a:t>
            </a:r>
            <a:endParaRPr kumimoji="0" lang="en-US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\Desktop\Arhiiv 2018\Pressiteated märts 2018\Järveotsa_ske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21" y="1995274"/>
            <a:ext cx="19107759" cy="114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-35805" y="933659"/>
            <a:ext cx="24382040" cy="1050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Järveotsa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neighbourhood</a:t>
            </a:r>
            <a:endParaRPr kumimoji="0" lang="en-US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91985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han\Desktop\Keskväljak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12" y="2689374"/>
            <a:ext cx="7174198" cy="99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han\Desktop\Keskväljak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048" y="7820968"/>
            <a:ext cx="6912768" cy="47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han\Desktop\Keskväljak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048" y="2656632"/>
            <a:ext cx="6912768" cy="51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164" y="1492309"/>
            <a:ext cx="24382040" cy="1050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Modernization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of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town</a:t>
            </a:r>
            <a:r>
              <a:rPr kumimoji="0" lang="et-EE" sz="8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centre</a:t>
            </a:r>
            <a:endParaRPr kumimoji="0" lang="en-US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41390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164" y="1018333"/>
            <a:ext cx="24382040" cy="1998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New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spa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by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the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lake </a:t>
            </a:r>
          </a:p>
          <a:p>
            <a: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developed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by</a:t>
            </a:r>
            <a:r>
              <a:rPr kumimoji="0" lang="et-EE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private</a:t>
            </a:r>
            <a:r>
              <a:rPr kumimoji="0" lang="et-EE" sz="8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 </a:t>
            </a:r>
            <a:r>
              <a:rPr kumimoji="0" lang="et-EE" sz="8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Poppins"/>
              </a:rPr>
              <a:t>sector</a:t>
            </a:r>
            <a:endParaRPr kumimoji="0" lang="en-US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Poppins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80" y="3016829"/>
            <a:ext cx="16452840" cy="106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5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151" y="6480463"/>
            <a:ext cx="1312098" cy="131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680" y="-537168"/>
            <a:ext cx="9471203" cy="399219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6" name="Chart 176"/>
          <p:cNvGraphicFramePr/>
          <p:nvPr>
            <p:extLst>
              <p:ext uri="{D42A27DB-BD31-4B8C-83A1-F6EECF244321}">
                <p14:modId xmlns:p14="http://schemas.microsoft.com/office/powerpoint/2010/main" val="210682104"/>
              </p:ext>
            </p:extLst>
          </p:nvPr>
        </p:nvGraphicFramePr>
        <p:xfrm>
          <a:off x="990350" y="737320"/>
          <a:ext cx="22722930" cy="1231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1678832" y="1241376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err="1" smtClean="0"/>
              <a:t>Government</a:t>
            </a:r>
            <a:endParaRPr lang="en-US" dirty="0"/>
          </a:p>
        </p:txBody>
      </p:sp>
      <p:sp>
        <p:nvSpPr>
          <p:cNvPr id="5" name="Teksti kohatäide 4"/>
          <p:cNvSpPr>
            <a:spLocks noGrp="1"/>
          </p:cNvSpPr>
          <p:nvPr>
            <p:ph type="body" idx="1"/>
          </p:nvPr>
        </p:nvSpPr>
        <p:spPr>
          <a:xfrm>
            <a:off x="4487144" y="3833664"/>
            <a:ext cx="15337704" cy="9207500"/>
          </a:xfrm>
        </p:spPr>
        <p:txBody>
          <a:bodyPr/>
          <a:lstStyle/>
          <a:p>
            <a:pPr marL="0" indent="0" algn="ctr">
              <a:buNone/>
            </a:pPr>
            <a:endParaRPr lang="et-EE" sz="80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 algn="ctr">
              <a:buNone/>
            </a:pP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Mayor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b="1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Madis </a:t>
            </a:r>
            <a:r>
              <a:rPr lang="et-EE" sz="8000" b="1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Timpson</a:t>
            </a:r>
            <a:r>
              <a:rPr lang="et-EE" sz="8000" b="1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(Reform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Party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)</a:t>
            </a:r>
          </a:p>
          <a:p>
            <a:pPr marL="0" indent="0" algn="ctr">
              <a:buNone/>
            </a:pP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Chairman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of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town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council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t-EE" sz="8000" b="1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Helir-Valdor</a:t>
            </a:r>
            <a:r>
              <a:rPr lang="et-EE" sz="8000" b="1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Seeder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         (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Pro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 </a:t>
            </a:r>
            <a:r>
              <a:rPr lang="et-EE" sz="8000" dirty="0" err="1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Patria</a:t>
            </a:r>
            <a:r>
              <a:rPr lang="et-EE" sz="8000" dirty="0" smtClean="0">
                <a:latin typeface="Poppins Medium" panose="02000000000000000000" pitchFamily="2" charset="-70"/>
                <a:cs typeface="Poppins Medium" panose="02000000000000000000" pitchFamily="2" charset="-70"/>
              </a:rPr>
              <a:t>)</a:t>
            </a:r>
            <a:endParaRPr lang="en-US" sz="8000" dirty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8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1678832" y="1241376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Town </a:t>
            </a:r>
            <a:r>
              <a:rPr lang="et-EE" dirty="0" err="1" smtClean="0"/>
              <a:t>council</a:t>
            </a:r>
            <a:endParaRPr lang="en-US" dirty="0"/>
          </a:p>
        </p:txBody>
      </p:sp>
      <p:sp>
        <p:nvSpPr>
          <p:cNvPr id="5" name="Teksti kohatäide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t-EE" sz="80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 algn="ctr">
              <a:spcBef>
                <a:spcPts val="1000"/>
              </a:spcBef>
              <a:buNone/>
            </a:pP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smtClean="0">
                <a:latin typeface="+mj-lt"/>
              </a:rPr>
              <a:t>27 </a:t>
            </a:r>
            <a:r>
              <a:rPr lang="et-EE" dirty="0" err="1" smtClean="0">
                <a:latin typeface="+mj-lt"/>
              </a:rPr>
              <a:t>members</a:t>
            </a: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endParaRPr lang="et-EE" b="1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b="1" dirty="0" err="1" smtClean="0">
                <a:latin typeface="+mj-lt"/>
              </a:rPr>
              <a:t>Coalition</a:t>
            </a:r>
            <a:r>
              <a:rPr lang="et-EE" b="1" dirty="0" smtClean="0">
                <a:latin typeface="+mj-lt"/>
              </a:rPr>
              <a:t>: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smtClean="0">
                <a:latin typeface="+mj-lt"/>
              </a:rPr>
              <a:t>Reform </a:t>
            </a:r>
            <a:r>
              <a:rPr lang="et-EE" dirty="0" err="1" smtClean="0">
                <a:latin typeface="+mj-lt"/>
              </a:rPr>
              <a:t>Party</a:t>
            </a:r>
            <a:r>
              <a:rPr lang="et-EE" dirty="0" smtClean="0">
                <a:latin typeface="+mj-lt"/>
              </a:rPr>
              <a:t> (8)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err="1" smtClean="0">
                <a:latin typeface="+mj-lt"/>
              </a:rPr>
              <a:t>Pro</a:t>
            </a:r>
            <a:r>
              <a:rPr lang="et-EE" dirty="0" smtClean="0">
                <a:latin typeface="+mj-lt"/>
              </a:rPr>
              <a:t> </a:t>
            </a:r>
            <a:r>
              <a:rPr lang="et-EE" dirty="0" err="1" smtClean="0">
                <a:latin typeface="+mj-lt"/>
              </a:rPr>
              <a:t>Patria</a:t>
            </a:r>
            <a:r>
              <a:rPr lang="et-EE" dirty="0" smtClean="0">
                <a:latin typeface="+mj-lt"/>
              </a:rPr>
              <a:t> (6)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err="1" smtClean="0">
                <a:latin typeface="+mj-lt"/>
              </a:rPr>
              <a:t>Centre</a:t>
            </a:r>
            <a:r>
              <a:rPr lang="et-EE" dirty="0" smtClean="0">
                <a:latin typeface="+mj-lt"/>
              </a:rPr>
              <a:t> </a:t>
            </a:r>
            <a:r>
              <a:rPr lang="et-EE" dirty="0" err="1" smtClean="0">
                <a:latin typeface="+mj-lt"/>
              </a:rPr>
              <a:t>Party</a:t>
            </a:r>
            <a:r>
              <a:rPr lang="et-EE" dirty="0" smtClean="0">
                <a:latin typeface="+mj-lt"/>
              </a:rPr>
              <a:t> (2)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b="1" dirty="0" err="1" smtClean="0">
                <a:latin typeface="+mj-lt"/>
              </a:rPr>
              <a:t>Opposition</a:t>
            </a:r>
            <a:r>
              <a:rPr lang="et-EE" b="1" dirty="0" smtClean="0">
                <a:latin typeface="+mj-lt"/>
              </a:rPr>
              <a:t>: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err="1" smtClean="0">
                <a:latin typeface="+mj-lt"/>
              </a:rPr>
              <a:t>Social</a:t>
            </a:r>
            <a:r>
              <a:rPr lang="et-EE" dirty="0" smtClean="0">
                <a:latin typeface="+mj-lt"/>
              </a:rPr>
              <a:t> </a:t>
            </a:r>
            <a:r>
              <a:rPr lang="et-EE" dirty="0" err="1" smtClean="0">
                <a:latin typeface="+mj-lt"/>
              </a:rPr>
              <a:t>Democrats</a:t>
            </a:r>
            <a:r>
              <a:rPr lang="et-EE" dirty="0" smtClean="0">
                <a:latin typeface="+mj-lt"/>
              </a:rPr>
              <a:t> (9)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err="1" smtClean="0">
                <a:latin typeface="+mj-lt"/>
              </a:rPr>
              <a:t>Conservative</a:t>
            </a:r>
            <a:r>
              <a:rPr lang="et-EE" dirty="0" smtClean="0">
                <a:latin typeface="+mj-lt"/>
              </a:rPr>
              <a:t> </a:t>
            </a:r>
            <a:r>
              <a:rPr lang="et-EE" dirty="0" err="1" smtClean="0">
                <a:latin typeface="+mj-lt"/>
              </a:rPr>
              <a:t>People’s</a:t>
            </a:r>
            <a:r>
              <a:rPr lang="et-EE" dirty="0" smtClean="0">
                <a:latin typeface="+mj-lt"/>
              </a:rPr>
              <a:t> </a:t>
            </a:r>
            <a:r>
              <a:rPr lang="et-EE" dirty="0" err="1" smtClean="0">
                <a:latin typeface="+mj-lt"/>
              </a:rPr>
              <a:t>Party</a:t>
            </a:r>
            <a:r>
              <a:rPr lang="et-EE" dirty="0" smtClean="0">
                <a:latin typeface="+mj-lt"/>
              </a:rPr>
              <a:t> (2)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9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04" y="-2260095"/>
            <a:ext cx="18769591" cy="18794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1678832" y="1241376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sz="16700" dirty="0" smtClean="0"/>
              <a:t>Town </a:t>
            </a:r>
            <a:r>
              <a:rPr lang="et-EE" sz="16700" dirty="0" err="1"/>
              <a:t>g</a:t>
            </a:r>
            <a:r>
              <a:rPr lang="et-EE" sz="16700" dirty="0" err="1" smtClean="0"/>
              <a:t>overnment</a:t>
            </a:r>
            <a:endParaRPr lang="en-US" sz="16700" dirty="0"/>
          </a:p>
        </p:txBody>
      </p:sp>
      <p:sp>
        <p:nvSpPr>
          <p:cNvPr id="5" name="Teksti kohatäide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t-EE" sz="8000" dirty="0" smtClean="0">
              <a:latin typeface="Poppins Medium" panose="02000000000000000000" pitchFamily="2" charset="-70"/>
              <a:cs typeface="Poppins Medium" panose="02000000000000000000" pitchFamily="2" charset="-7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smtClean="0">
                <a:latin typeface="+mj-lt"/>
              </a:rPr>
              <a:t>8 </a:t>
            </a:r>
            <a:r>
              <a:rPr lang="et-EE" dirty="0" err="1" smtClean="0">
                <a:latin typeface="+mj-lt"/>
              </a:rPr>
              <a:t>members</a:t>
            </a: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err="1" smtClean="0">
                <a:latin typeface="+mj-lt"/>
              </a:rPr>
              <a:t>Mayor</a:t>
            </a:r>
            <a:r>
              <a:rPr lang="et-EE" dirty="0" smtClean="0">
                <a:latin typeface="+mj-lt"/>
              </a:rPr>
              <a:t> </a:t>
            </a:r>
            <a:r>
              <a:rPr lang="et-EE" b="1" dirty="0" smtClean="0">
                <a:latin typeface="+mj-lt"/>
              </a:rPr>
              <a:t>Madis </a:t>
            </a:r>
            <a:r>
              <a:rPr lang="et-EE" b="1" dirty="0" err="1" smtClean="0">
                <a:latin typeface="+mj-lt"/>
              </a:rPr>
              <a:t>Timpson</a:t>
            </a:r>
            <a:r>
              <a:rPr lang="et-EE" b="1" dirty="0" smtClean="0">
                <a:latin typeface="+mj-lt"/>
              </a:rPr>
              <a:t> </a:t>
            </a:r>
            <a:r>
              <a:rPr lang="et-EE" dirty="0" smtClean="0">
                <a:latin typeface="+mj-lt"/>
              </a:rPr>
              <a:t>(</a:t>
            </a:r>
            <a:r>
              <a:rPr lang="et-EE" dirty="0" err="1">
                <a:latin typeface="+mj-lt"/>
              </a:rPr>
              <a:t>R</a:t>
            </a:r>
            <a:r>
              <a:rPr lang="et-EE" dirty="0" err="1" smtClean="0">
                <a:latin typeface="+mj-lt"/>
              </a:rPr>
              <a:t>ef</a:t>
            </a:r>
            <a:r>
              <a:rPr lang="et-EE" dirty="0" smtClean="0">
                <a:latin typeface="+mj-lt"/>
              </a:rPr>
              <a:t>)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t-EE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sz="4400" dirty="0" err="1" smtClean="0">
                <a:latin typeface="+mj-lt"/>
              </a:rPr>
              <a:t>Deputy</a:t>
            </a:r>
            <a:r>
              <a:rPr lang="et-EE" sz="4400" dirty="0" smtClean="0">
                <a:latin typeface="+mj-lt"/>
              </a:rPr>
              <a:t> </a:t>
            </a:r>
            <a:r>
              <a:rPr lang="et-EE" sz="4400" dirty="0" err="1" smtClean="0">
                <a:latin typeface="+mj-lt"/>
              </a:rPr>
              <a:t>mayor</a:t>
            </a:r>
            <a:r>
              <a:rPr lang="et-EE" sz="4400" dirty="0" smtClean="0">
                <a:latin typeface="+mj-lt"/>
              </a:rPr>
              <a:t> </a:t>
            </a:r>
            <a:r>
              <a:rPr lang="et-EE" sz="4400" b="1" dirty="0" err="1" smtClean="0">
                <a:latin typeface="+mj-lt"/>
              </a:rPr>
              <a:t>Kalvi</a:t>
            </a:r>
            <a:r>
              <a:rPr lang="et-EE" sz="4400" b="1" dirty="0" smtClean="0">
                <a:latin typeface="+mj-lt"/>
              </a:rPr>
              <a:t> </a:t>
            </a:r>
            <a:r>
              <a:rPr lang="et-EE" sz="4400" b="1" dirty="0" err="1" smtClean="0">
                <a:latin typeface="+mj-lt"/>
              </a:rPr>
              <a:t>Märtin</a:t>
            </a:r>
            <a:r>
              <a:rPr lang="et-EE" sz="4400" b="1" dirty="0" smtClean="0">
                <a:latin typeface="+mj-lt"/>
              </a:rPr>
              <a:t> </a:t>
            </a:r>
            <a:r>
              <a:rPr lang="et-EE" sz="4400" dirty="0" smtClean="0">
                <a:latin typeface="+mj-lt"/>
              </a:rPr>
              <a:t>(</a:t>
            </a:r>
            <a:r>
              <a:rPr lang="et-EE" sz="4400" dirty="0" err="1">
                <a:latin typeface="+mj-lt"/>
              </a:rPr>
              <a:t>R</a:t>
            </a:r>
            <a:r>
              <a:rPr lang="et-EE" sz="4400" dirty="0" err="1" smtClean="0">
                <a:latin typeface="+mj-lt"/>
              </a:rPr>
              <a:t>ef</a:t>
            </a:r>
            <a:r>
              <a:rPr lang="et-EE" sz="4400" dirty="0" smtClean="0">
                <a:latin typeface="+mj-lt"/>
              </a:rPr>
              <a:t>) </a:t>
            </a:r>
            <a:r>
              <a:rPr lang="et-EE" sz="4400" dirty="0" err="1" smtClean="0">
                <a:latin typeface="+mj-lt"/>
              </a:rPr>
              <a:t>infrastructure</a:t>
            </a:r>
            <a:r>
              <a:rPr lang="et-EE" sz="4400" dirty="0" smtClean="0">
                <a:latin typeface="+mj-lt"/>
              </a:rPr>
              <a:t> and </a:t>
            </a:r>
            <a:r>
              <a:rPr lang="et-EE" sz="4400" dirty="0" err="1" smtClean="0">
                <a:latin typeface="+mj-lt"/>
              </a:rPr>
              <a:t>planning</a:t>
            </a:r>
            <a:endParaRPr lang="et-EE" sz="4400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sz="4400" dirty="0" err="1" smtClean="0">
                <a:latin typeface="+mj-lt"/>
              </a:rPr>
              <a:t>Deputy</a:t>
            </a:r>
            <a:r>
              <a:rPr lang="et-EE" sz="4400" dirty="0" smtClean="0">
                <a:latin typeface="+mj-lt"/>
              </a:rPr>
              <a:t> </a:t>
            </a:r>
            <a:r>
              <a:rPr lang="et-EE" sz="4400" dirty="0" err="1" smtClean="0">
                <a:latin typeface="+mj-lt"/>
              </a:rPr>
              <a:t>mayor</a:t>
            </a:r>
            <a:r>
              <a:rPr lang="et-EE" sz="4400" dirty="0" smtClean="0">
                <a:latin typeface="+mj-lt"/>
              </a:rPr>
              <a:t> </a:t>
            </a:r>
            <a:r>
              <a:rPr lang="et-EE" sz="4400" b="1" dirty="0" err="1" smtClean="0">
                <a:latin typeface="+mj-lt"/>
              </a:rPr>
              <a:t>Janika</a:t>
            </a:r>
            <a:r>
              <a:rPr lang="et-EE" sz="4400" b="1" dirty="0" smtClean="0">
                <a:latin typeface="+mj-lt"/>
              </a:rPr>
              <a:t> </a:t>
            </a:r>
            <a:r>
              <a:rPr lang="et-EE" sz="4400" b="1" dirty="0" err="1" smtClean="0">
                <a:latin typeface="+mj-lt"/>
              </a:rPr>
              <a:t>Gedvil</a:t>
            </a:r>
            <a:r>
              <a:rPr lang="et-EE" sz="4400" b="1" dirty="0" smtClean="0">
                <a:latin typeface="+mj-lt"/>
              </a:rPr>
              <a:t> </a:t>
            </a:r>
            <a:r>
              <a:rPr lang="et-EE" sz="4400" dirty="0" smtClean="0">
                <a:latin typeface="+mj-lt"/>
              </a:rPr>
              <a:t>(Isamaa) </a:t>
            </a:r>
            <a:r>
              <a:rPr lang="et-EE" sz="4400" dirty="0" err="1" smtClean="0">
                <a:latin typeface="+mj-lt"/>
              </a:rPr>
              <a:t>social</a:t>
            </a:r>
            <a:r>
              <a:rPr lang="et-EE" sz="4400" dirty="0" smtClean="0">
                <a:latin typeface="+mj-lt"/>
              </a:rPr>
              <a:t> </a:t>
            </a:r>
            <a:r>
              <a:rPr lang="et-EE" sz="4400" dirty="0" err="1" smtClean="0">
                <a:latin typeface="+mj-lt"/>
              </a:rPr>
              <a:t>work</a:t>
            </a:r>
            <a:r>
              <a:rPr lang="et-EE" sz="4400" dirty="0" smtClean="0">
                <a:latin typeface="+mj-lt"/>
              </a:rPr>
              <a:t>, </a:t>
            </a:r>
            <a:r>
              <a:rPr lang="et-EE" sz="4400" dirty="0" err="1" smtClean="0">
                <a:latin typeface="+mj-lt"/>
              </a:rPr>
              <a:t>education</a:t>
            </a:r>
            <a:r>
              <a:rPr lang="et-EE" sz="4400" dirty="0" smtClean="0">
                <a:latin typeface="+mj-lt"/>
              </a:rPr>
              <a:t> and </a:t>
            </a:r>
            <a:r>
              <a:rPr lang="et-EE" sz="4400" dirty="0" err="1" smtClean="0">
                <a:latin typeface="+mj-lt"/>
              </a:rPr>
              <a:t>culture</a:t>
            </a:r>
            <a:endParaRPr lang="et-EE" sz="4400" dirty="0" smtClean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endParaRPr lang="et-EE" dirty="0">
              <a:latin typeface="+mj-lt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t-EE" dirty="0" smtClean="0">
                <a:latin typeface="+mj-lt"/>
              </a:rPr>
              <a:t>Gunnar Veermäe (Isamaa), Rein </a:t>
            </a:r>
            <a:r>
              <a:rPr lang="et-EE" dirty="0" err="1" smtClean="0">
                <a:latin typeface="+mj-lt"/>
              </a:rPr>
              <a:t>Triisa</a:t>
            </a:r>
            <a:r>
              <a:rPr lang="et-EE" dirty="0" smtClean="0">
                <a:latin typeface="+mj-lt"/>
              </a:rPr>
              <a:t> (</a:t>
            </a:r>
            <a:r>
              <a:rPr lang="et-EE" dirty="0" err="1" smtClean="0">
                <a:latin typeface="+mj-lt"/>
              </a:rPr>
              <a:t>Ref</a:t>
            </a:r>
            <a:r>
              <a:rPr lang="et-EE" dirty="0" smtClean="0">
                <a:latin typeface="+mj-lt"/>
              </a:rPr>
              <a:t>), Kert </a:t>
            </a:r>
            <a:r>
              <a:rPr lang="et-EE" dirty="0" err="1" smtClean="0">
                <a:latin typeface="+mj-lt"/>
              </a:rPr>
              <a:t>Villems</a:t>
            </a:r>
            <a:r>
              <a:rPr lang="et-EE" dirty="0" smtClean="0">
                <a:latin typeface="+mj-lt"/>
              </a:rPr>
              <a:t> (</a:t>
            </a:r>
            <a:r>
              <a:rPr lang="et-EE" dirty="0" err="1" smtClean="0">
                <a:latin typeface="+mj-lt"/>
              </a:rPr>
              <a:t>Ref</a:t>
            </a:r>
            <a:r>
              <a:rPr lang="et-EE" dirty="0" smtClean="0">
                <a:latin typeface="+mj-lt"/>
              </a:rPr>
              <a:t>), Gert </a:t>
            </a:r>
            <a:r>
              <a:rPr lang="et-EE" dirty="0" err="1" smtClean="0">
                <a:latin typeface="+mj-lt"/>
              </a:rPr>
              <a:t>Elmaste</a:t>
            </a:r>
            <a:r>
              <a:rPr lang="et-EE" dirty="0" smtClean="0">
                <a:latin typeface="+mj-lt"/>
              </a:rPr>
              <a:t> (Isamaa), Karl Õmblus (</a:t>
            </a:r>
            <a:r>
              <a:rPr lang="et-EE" dirty="0" err="1" smtClean="0">
                <a:latin typeface="+mj-lt"/>
              </a:rPr>
              <a:t>Centre</a:t>
            </a:r>
            <a:r>
              <a:rPr lang="et-EE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0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 idx="4294967295"/>
          </p:nvPr>
        </p:nvSpPr>
        <p:spPr>
          <a:xfrm>
            <a:off x="657149" y="3551579"/>
            <a:ext cx="23069702" cy="514848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t-EE" dirty="0" err="1" smtClean="0"/>
              <a:t>Education</a:t>
            </a:r>
            <a:endParaRPr dirty="0"/>
          </a:p>
        </p:txBody>
      </p:sp>
      <p:pic>
        <p:nvPicPr>
          <p:cNvPr id="137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99" y="5240337"/>
            <a:ext cx="14076459" cy="13154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di kohatäide 8"/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13378"/>
          <a:stretch>
            <a:fillRect/>
          </a:stretch>
        </p:blipFill>
        <p:spPr/>
      </p:pic>
      <p:sp>
        <p:nvSpPr>
          <p:cNvPr id="15" name="Pealkiri 4"/>
          <p:cNvSpPr>
            <a:spLocks noGrp="1"/>
          </p:cNvSpPr>
          <p:nvPr>
            <p:ph type="body" sz="quarter" idx="1"/>
          </p:nvPr>
        </p:nvSpPr>
        <p:spPr>
          <a:xfrm>
            <a:off x="1651000" y="3401616"/>
            <a:ext cx="10223500" cy="9209484"/>
          </a:xfrm>
        </p:spPr>
        <p:txBody>
          <a:bodyPr>
            <a:normAutofit/>
          </a:bodyPr>
          <a:lstStyle/>
          <a:p>
            <a:r>
              <a:rPr lang="et-EE" sz="7200" b="1" dirty="0" smtClean="0">
                <a:latin typeface="+mj-lt"/>
              </a:rPr>
              <a:t>Number of </a:t>
            </a:r>
            <a:r>
              <a:rPr lang="et-EE" sz="7200" b="1" dirty="0" err="1" smtClean="0">
                <a:latin typeface="+mj-lt"/>
              </a:rPr>
              <a:t>students</a:t>
            </a:r>
            <a:endParaRPr lang="et-EE" sz="7200" b="1" dirty="0" smtClean="0">
              <a:latin typeface="+mj-lt"/>
            </a:endParaRPr>
          </a:p>
          <a:p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3 </a:t>
            </a:r>
            <a:r>
              <a:rPr lang="et-EE" sz="4000" dirty="0" err="1" smtClean="0">
                <a:latin typeface="+mj-lt"/>
              </a:rPr>
              <a:t>municipal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primary</a:t>
            </a:r>
            <a:r>
              <a:rPr lang="et-EE" sz="4000" dirty="0" smtClean="0">
                <a:latin typeface="+mj-lt"/>
              </a:rPr>
              <a:t>- </a:t>
            </a:r>
            <a:r>
              <a:rPr lang="et-EE" sz="4000" dirty="0" smtClean="0">
                <a:latin typeface="+mj-lt"/>
              </a:rPr>
              <a:t>and </a:t>
            </a:r>
            <a:r>
              <a:rPr lang="et-EE" sz="4000" dirty="0" err="1" smtClean="0">
                <a:latin typeface="+mj-lt"/>
              </a:rPr>
              <a:t>middle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schools</a:t>
            </a:r>
            <a:r>
              <a:rPr lang="et-EE" sz="4000" dirty="0" smtClean="0">
                <a:latin typeface="+mj-lt"/>
              </a:rPr>
              <a:t>:</a:t>
            </a:r>
            <a:r>
              <a:rPr lang="et-EE" sz="4000" b="1" dirty="0" smtClean="0">
                <a:latin typeface="+mj-lt"/>
              </a:rPr>
              <a:t> </a:t>
            </a:r>
            <a:r>
              <a:rPr lang="et-EE" sz="4000" b="1" dirty="0" smtClean="0">
                <a:latin typeface="+mj-lt"/>
              </a:rPr>
              <a:t>1924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1 </a:t>
            </a:r>
            <a:r>
              <a:rPr lang="et-EE" sz="4000" dirty="0" err="1" smtClean="0">
                <a:latin typeface="+mj-lt"/>
              </a:rPr>
              <a:t>state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upper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secondary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school</a:t>
            </a:r>
            <a:r>
              <a:rPr lang="et-EE" sz="4000" dirty="0" smtClean="0">
                <a:latin typeface="+mj-lt"/>
              </a:rPr>
              <a:t>: </a:t>
            </a:r>
            <a:r>
              <a:rPr lang="et-EE" sz="4000" b="1" dirty="0" smtClean="0">
                <a:latin typeface="+mj-lt"/>
              </a:rPr>
              <a:t>558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1 </a:t>
            </a:r>
            <a:r>
              <a:rPr lang="et-EE" sz="4000" dirty="0" err="1" smtClean="0">
                <a:latin typeface="+mj-lt"/>
              </a:rPr>
              <a:t>special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ed</a:t>
            </a:r>
            <a:r>
              <a:rPr lang="et-EE" sz="4000" dirty="0" smtClean="0">
                <a:latin typeface="+mj-lt"/>
              </a:rPr>
              <a:t>. </a:t>
            </a:r>
            <a:r>
              <a:rPr lang="et-EE" sz="4000" dirty="0" err="1" smtClean="0">
                <a:latin typeface="+mj-lt"/>
              </a:rPr>
              <a:t>school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b="1" dirty="0" smtClean="0">
                <a:latin typeface="+mj-lt"/>
              </a:rPr>
              <a:t>85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1 </a:t>
            </a:r>
            <a:r>
              <a:rPr lang="et-EE" sz="4000" dirty="0" err="1" smtClean="0">
                <a:latin typeface="+mj-lt"/>
              </a:rPr>
              <a:t>adult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high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school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b="1" dirty="0" smtClean="0">
                <a:latin typeface="+mj-lt"/>
              </a:rPr>
              <a:t>300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4 </a:t>
            </a:r>
            <a:r>
              <a:rPr lang="et-EE" sz="4000" dirty="0" err="1" smtClean="0">
                <a:latin typeface="+mj-lt"/>
              </a:rPr>
              <a:t>co-curricular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schools</a:t>
            </a:r>
            <a:r>
              <a:rPr lang="et-EE" sz="4000" dirty="0" smtClean="0">
                <a:latin typeface="+mj-lt"/>
              </a:rPr>
              <a:t>: </a:t>
            </a:r>
            <a:r>
              <a:rPr lang="et-EE" sz="4000" b="1" dirty="0" smtClean="0">
                <a:latin typeface="+mj-lt"/>
              </a:rPr>
              <a:t>1691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>
                <a:latin typeface="+mj-lt"/>
              </a:rPr>
              <a:t>4</a:t>
            </a:r>
            <a:r>
              <a:rPr lang="et-EE" sz="4000" b="1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kinderkartens</a:t>
            </a:r>
            <a:r>
              <a:rPr lang="et-EE" sz="4000" dirty="0" smtClean="0">
                <a:latin typeface="+mj-lt"/>
              </a:rPr>
              <a:t>:</a:t>
            </a:r>
            <a:r>
              <a:rPr lang="et-EE" sz="4000" b="1" dirty="0" smtClean="0">
                <a:latin typeface="+mj-lt"/>
              </a:rPr>
              <a:t> </a:t>
            </a:r>
            <a:r>
              <a:rPr lang="et-EE" sz="4000" b="1" dirty="0" smtClean="0">
                <a:latin typeface="+mj-lt"/>
              </a:rPr>
              <a:t>875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1 </a:t>
            </a:r>
            <a:r>
              <a:rPr lang="et-EE" sz="4000" dirty="0" err="1" smtClean="0">
                <a:latin typeface="+mj-lt"/>
              </a:rPr>
              <a:t>University</a:t>
            </a:r>
            <a:r>
              <a:rPr lang="et-EE" sz="4000" dirty="0" smtClean="0">
                <a:latin typeface="+mj-lt"/>
              </a:rPr>
              <a:t> of Tartu </a:t>
            </a:r>
            <a:r>
              <a:rPr lang="et-EE" sz="4000" dirty="0" err="1" smtClean="0">
                <a:latin typeface="+mj-lt"/>
              </a:rPr>
              <a:t>Culture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Academy</a:t>
            </a:r>
            <a:r>
              <a:rPr lang="et-EE" sz="4000" dirty="0" smtClean="0">
                <a:latin typeface="+mj-lt"/>
              </a:rPr>
              <a:t>:</a:t>
            </a:r>
            <a:r>
              <a:rPr lang="et-EE" sz="4000" b="1" dirty="0" smtClean="0">
                <a:latin typeface="+mj-lt"/>
              </a:rPr>
              <a:t> </a:t>
            </a:r>
            <a:r>
              <a:rPr lang="et-EE" sz="4000" b="1" dirty="0" smtClean="0">
                <a:latin typeface="+mj-lt"/>
              </a:rPr>
              <a:t>733</a:t>
            </a:r>
            <a:endParaRPr lang="et-EE" sz="4000" b="1" dirty="0" smtClean="0"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sz="4000" b="1" dirty="0" smtClean="0">
                <a:latin typeface="+mj-lt"/>
              </a:rPr>
              <a:t>2 </a:t>
            </a:r>
            <a:r>
              <a:rPr lang="et-EE" sz="4000" dirty="0" err="1" smtClean="0">
                <a:latin typeface="+mj-lt"/>
              </a:rPr>
              <a:t>private</a:t>
            </a:r>
            <a:r>
              <a:rPr lang="et-EE" sz="4000" dirty="0" smtClean="0">
                <a:latin typeface="+mj-lt"/>
              </a:rPr>
              <a:t> </a:t>
            </a:r>
            <a:r>
              <a:rPr lang="et-EE" sz="4000" dirty="0" err="1" smtClean="0">
                <a:latin typeface="+mj-lt"/>
              </a:rPr>
              <a:t>schools</a:t>
            </a:r>
            <a:r>
              <a:rPr lang="et-EE" sz="4000" dirty="0" smtClean="0">
                <a:latin typeface="+mj-lt"/>
              </a:rPr>
              <a:t> and </a:t>
            </a:r>
            <a:r>
              <a:rPr lang="et-EE" sz="4000" dirty="0" err="1" smtClean="0">
                <a:latin typeface="+mj-lt"/>
              </a:rPr>
              <a:t>kindergartens</a:t>
            </a:r>
            <a:r>
              <a:rPr lang="et-EE" sz="4000" dirty="0" smtClean="0">
                <a:latin typeface="+mj-lt"/>
              </a:rPr>
              <a:t>: </a:t>
            </a:r>
            <a:r>
              <a:rPr lang="et-EE" sz="4000" b="1" dirty="0" smtClean="0">
                <a:latin typeface="+mj-lt"/>
              </a:rPr>
              <a:t>165</a:t>
            </a:r>
            <a:endParaRPr lang="en-US" sz="4000" b="1" dirty="0">
              <a:latin typeface="+mj-lt"/>
            </a:endParaRPr>
          </a:p>
        </p:txBody>
      </p:sp>
      <p:pic>
        <p:nvPicPr>
          <p:cNvPr id="137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99" y="5240337"/>
            <a:ext cx="14076459" cy="131547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8414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oppins"/>
        <a:ea typeface="Poppins"/>
        <a:cs typeface="Poppins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7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oppins"/>
        <a:ea typeface="Poppins"/>
        <a:cs typeface="Poppins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7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595</Words>
  <Application>Microsoft Office PowerPoint</Application>
  <PresentationFormat>Kohandatud</PresentationFormat>
  <Paragraphs>163</Paragraphs>
  <Slides>39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39</vt:i4>
      </vt:variant>
    </vt:vector>
  </HeadingPairs>
  <TitlesOfParts>
    <vt:vector size="47" baseType="lpstr">
      <vt:lpstr>Arial</vt:lpstr>
      <vt:lpstr>Helvetica Light</vt:lpstr>
      <vt:lpstr>Helvetica Neue</vt:lpstr>
      <vt:lpstr>Poppins</vt:lpstr>
      <vt:lpstr>Poppins Light</vt:lpstr>
      <vt:lpstr>Poppins Medium</vt:lpstr>
      <vt:lpstr>SuperGroteskComp</vt:lpstr>
      <vt:lpstr>White</vt:lpstr>
      <vt:lpstr>Viljandi 2019</vt:lpstr>
      <vt:lpstr>PowerPointi esitlus</vt:lpstr>
      <vt:lpstr>Budget</vt:lpstr>
      <vt:lpstr>PowerPointi esitlus</vt:lpstr>
      <vt:lpstr> Government</vt:lpstr>
      <vt:lpstr> Town council</vt:lpstr>
      <vt:lpstr> Town government</vt:lpstr>
      <vt:lpstr>Education</vt:lpstr>
      <vt:lpstr>PowerPointi esitlus</vt:lpstr>
      <vt:lpstr>Viljandi Upper Secondary School</vt:lpstr>
      <vt:lpstr>Economy</vt:lpstr>
      <vt:lpstr>Balance of trade +183 mln €</vt:lpstr>
      <vt:lpstr>Average salary 1217 euros</vt:lpstr>
      <vt:lpstr>Largest companies</vt:lpstr>
      <vt:lpstr>Largest companies</vt:lpstr>
      <vt:lpstr>Largest companies (2018)</vt:lpstr>
      <vt:lpstr>Success story</vt:lpstr>
      <vt:lpstr>Culture</vt:lpstr>
      <vt:lpstr>Ugala theatre</vt:lpstr>
      <vt:lpstr>Estonian Traditional Music Centre</vt:lpstr>
      <vt:lpstr>Kondas Centre of Naive Art</vt:lpstr>
      <vt:lpstr>University of Tartu Viljandi Culture Academy</vt:lpstr>
      <vt:lpstr>Hanseatic days</vt:lpstr>
      <vt:lpstr>Viljandi folk music festival</vt:lpstr>
      <vt:lpstr>Town birthday celebration</vt:lpstr>
      <vt:lpstr>Other major events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Johan-Kristjan Konovalov</dc:creator>
  <cp:lastModifiedBy>Johan-Kristjan Konovalov</cp:lastModifiedBy>
  <cp:revision>107</cp:revision>
  <dcterms:modified xsi:type="dcterms:W3CDTF">2019-09-20T11:01:35Z</dcterms:modified>
</cp:coreProperties>
</file>